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8" r:id="rId2"/>
    <p:sldId id="260" r:id="rId3"/>
    <p:sldId id="264" r:id="rId4"/>
    <p:sldId id="273" r:id="rId5"/>
    <p:sldId id="275" r:id="rId6"/>
    <p:sldId id="277" r:id="rId7"/>
    <p:sldId id="278" r:id="rId8"/>
    <p:sldId id="279" r:id="rId9"/>
    <p:sldId id="271" r:id="rId10"/>
    <p:sldId id="276" r:id="rId11"/>
    <p:sldId id="274" r:id="rId12"/>
    <p:sldId id="272" r:id="rId13"/>
    <p:sldId id="270" r:id="rId14"/>
    <p:sldId id="263" r:id="rId15"/>
    <p:sldId id="28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6E8F"/>
    <a:srgbClr val="96A1AA"/>
    <a:srgbClr val="94A43E"/>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9" autoAdjust="0"/>
    <p:restoredTop sz="94660"/>
  </p:normalViewPr>
  <p:slideViewPr>
    <p:cSldViewPr snapToGrid="0">
      <p:cViewPr varScale="1">
        <p:scale>
          <a:sx n="87" d="100"/>
          <a:sy n="87" d="100"/>
        </p:scale>
        <p:origin x="60" y="728"/>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9055CF-8DEB-4A02-949A-DE72B6AC5D37}" type="doc">
      <dgm:prSet loTypeId="urn:microsoft.com/office/officeart/2005/8/layout/hList6" loCatId="list" qsTypeId="urn:microsoft.com/office/officeart/2005/8/quickstyle/simple3" qsCatId="simple" csTypeId="urn:microsoft.com/office/officeart/2005/8/colors/accent1_2" csCatId="accent1" phldr="1"/>
      <dgm:spPr/>
      <dgm:t>
        <a:bodyPr/>
        <a:lstStyle/>
        <a:p>
          <a:endParaRPr lang="en-US"/>
        </a:p>
      </dgm:t>
    </dgm:pt>
    <dgm:pt modelId="{082E8A29-955A-4C7C-A174-3E9DCD4DC89B}">
      <dgm:prSet phldrT="[Text]"/>
      <dgm:spPr>
        <a:solidFill>
          <a:schemeClr val="accent4">
            <a:lumMod val="60000"/>
            <a:lumOff val="40000"/>
          </a:schemeClr>
        </a:solidFill>
      </dgm:spPr>
      <dgm:t>
        <a:bodyPr/>
        <a:lstStyle/>
        <a:p>
          <a:r>
            <a:rPr lang="en-US" dirty="0"/>
            <a:t>Introduction</a:t>
          </a:r>
        </a:p>
      </dgm:t>
    </dgm:pt>
    <dgm:pt modelId="{BA7938E6-8DFA-40B7-B4C4-EACC6D85FC31}" type="parTrans" cxnId="{2986897A-7787-444F-B6C8-41F3823EF3C1}">
      <dgm:prSet/>
      <dgm:spPr/>
      <dgm:t>
        <a:bodyPr/>
        <a:lstStyle/>
        <a:p>
          <a:endParaRPr lang="en-US"/>
        </a:p>
      </dgm:t>
    </dgm:pt>
    <dgm:pt modelId="{C2176686-D23E-48EB-9D1B-1A1B46236638}" type="sibTrans" cxnId="{2986897A-7787-444F-B6C8-41F3823EF3C1}">
      <dgm:prSet/>
      <dgm:spPr/>
      <dgm:t>
        <a:bodyPr/>
        <a:lstStyle/>
        <a:p>
          <a:endParaRPr lang="en-US"/>
        </a:p>
      </dgm:t>
    </dgm:pt>
    <dgm:pt modelId="{97AFB725-9839-43BA-B026-0DD6AA03AD9C}">
      <dgm:prSet phldrT="[Text]"/>
      <dgm:spPr>
        <a:solidFill>
          <a:schemeClr val="accent4">
            <a:lumMod val="60000"/>
            <a:lumOff val="40000"/>
          </a:schemeClr>
        </a:solidFill>
      </dgm:spPr>
      <dgm:t>
        <a:bodyPr/>
        <a:lstStyle/>
        <a:p>
          <a:r>
            <a:rPr lang="en-US" b="0" i="0" dirty="0"/>
            <a:t>Social media topic(text-mining)</a:t>
          </a:r>
          <a:endParaRPr lang="en-US" dirty="0"/>
        </a:p>
      </dgm:t>
    </dgm:pt>
    <dgm:pt modelId="{CC01022B-5039-457F-931E-79459E3C1DC4}" type="parTrans" cxnId="{97004F90-D1DB-4A84-A8AE-504DE1F07341}">
      <dgm:prSet/>
      <dgm:spPr/>
      <dgm:t>
        <a:bodyPr/>
        <a:lstStyle/>
        <a:p>
          <a:endParaRPr lang="en-US"/>
        </a:p>
      </dgm:t>
    </dgm:pt>
    <dgm:pt modelId="{D5C26250-A06D-4B41-BC14-92648809C21F}" type="sibTrans" cxnId="{97004F90-D1DB-4A84-A8AE-504DE1F07341}">
      <dgm:prSet/>
      <dgm:spPr/>
      <dgm:t>
        <a:bodyPr/>
        <a:lstStyle/>
        <a:p>
          <a:endParaRPr lang="en-US"/>
        </a:p>
      </dgm:t>
    </dgm:pt>
    <dgm:pt modelId="{B86124A4-14C7-49C7-A342-9B2C2B94980B}">
      <dgm:prSet phldrT="[Text]"/>
      <dgm:spPr>
        <a:solidFill>
          <a:schemeClr val="accent4">
            <a:lumMod val="60000"/>
            <a:lumOff val="40000"/>
          </a:schemeClr>
        </a:solidFill>
      </dgm:spPr>
      <dgm:t>
        <a:bodyPr/>
        <a:lstStyle/>
        <a:p>
          <a:r>
            <a:rPr lang="en-US" dirty="0"/>
            <a:t>Sentiment analysis</a:t>
          </a:r>
        </a:p>
      </dgm:t>
    </dgm:pt>
    <dgm:pt modelId="{B2F6F8FA-C3EE-485C-BFEC-A81570DC47D8}" type="parTrans" cxnId="{508A9F6A-C4F1-4147-A5F6-B89293B446E8}">
      <dgm:prSet/>
      <dgm:spPr/>
      <dgm:t>
        <a:bodyPr/>
        <a:lstStyle/>
        <a:p>
          <a:endParaRPr lang="en-US"/>
        </a:p>
      </dgm:t>
    </dgm:pt>
    <dgm:pt modelId="{1114C752-8188-4E63-BFFC-E4081ACE9882}" type="sibTrans" cxnId="{508A9F6A-C4F1-4147-A5F6-B89293B446E8}">
      <dgm:prSet/>
      <dgm:spPr/>
      <dgm:t>
        <a:bodyPr/>
        <a:lstStyle/>
        <a:p>
          <a:endParaRPr lang="en-US"/>
        </a:p>
      </dgm:t>
    </dgm:pt>
    <dgm:pt modelId="{B6E26FFC-9977-4BBC-BEC7-3D6B63754E52}">
      <dgm:prSet phldrT="[Text]"/>
      <dgm:spPr>
        <a:solidFill>
          <a:schemeClr val="accent4">
            <a:lumMod val="60000"/>
            <a:lumOff val="40000"/>
          </a:schemeClr>
        </a:solidFill>
      </dgm:spPr>
      <dgm:t>
        <a:bodyPr/>
        <a:lstStyle/>
        <a:p>
          <a:r>
            <a:rPr lang="en-US" dirty="0"/>
            <a:t>Related</a:t>
          </a:r>
          <a:r>
            <a:rPr lang="en-US" baseline="0" dirty="0"/>
            <a:t> work surveying</a:t>
          </a:r>
          <a:endParaRPr lang="en-US" dirty="0"/>
        </a:p>
      </dgm:t>
    </dgm:pt>
    <dgm:pt modelId="{5CEFBD89-2F4F-4B51-A98A-0F3C86494166}" type="parTrans" cxnId="{17E73148-9C08-4999-B21E-F3C5A0E3FC0C}">
      <dgm:prSet/>
      <dgm:spPr/>
      <dgm:t>
        <a:bodyPr/>
        <a:lstStyle/>
        <a:p>
          <a:endParaRPr lang="en-US"/>
        </a:p>
      </dgm:t>
    </dgm:pt>
    <dgm:pt modelId="{48634C00-2335-4923-9072-EB7482323D9C}" type="sibTrans" cxnId="{17E73148-9C08-4999-B21E-F3C5A0E3FC0C}">
      <dgm:prSet/>
      <dgm:spPr/>
      <dgm:t>
        <a:bodyPr/>
        <a:lstStyle/>
        <a:p>
          <a:endParaRPr lang="en-US"/>
        </a:p>
      </dgm:t>
    </dgm:pt>
    <dgm:pt modelId="{62831651-7C26-466C-BAA4-31EA8D14E47A}">
      <dgm:prSet phldrT="[Text]"/>
      <dgm:spPr>
        <a:solidFill>
          <a:schemeClr val="accent4">
            <a:lumMod val="60000"/>
            <a:lumOff val="40000"/>
          </a:schemeClr>
        </a:solidFill>
      </dgm:spPr>
      <dgm:t>
        <a:bodyPr/>
        <a:lstStyle/>
        <a:p>
          <a:r>
            <a:rPr lang="en-US" dirty="0"/>
            <a:t>Different method applied in sentiment and opinion analysis</a:t>
          </a:r>
        </a:p>
      </dgm:t>
    </dgm:pt>
    <dgm:pt modelId="{0F3EB6E4-07A5-4199-9C2F-8B91F53579FE}" type="parTrans" cxnId="{59DDA576-1BA9-49E8-9D1D-361FF667A19A}">
      <dgm:prSet/>
      <dgm:spPr/>
      <dgm:t>
        <a:bodyPr/>
        <a:lstStyle/>
        <a:p>
          <a:endParaRPr lang="en-US"/>
        </a:p>
      </dgm:t>
    </dgm:pt>
    <dgm:pt modelId="{0D19FA60-5F9C-420B-AD2F-A0656A7F0783}" type="sibTrans" cxnId="{59DDA576-1BA9-49E8-9D1D-361FF667A19A}">
      <dgm:prSet/>
      <dgm:spPr/>
      <dgm:t>
        <a:bodyPr/>
        <a:lstStyle/>
        <a:p>
          <a:endParaRPr lang="en-US"/>
        </a:p>
      </dgm:t>
    </dgm:pt>
    <dgm:pt modelId="{44B2544A-D122-4B95-A36C-B03D9E272B48}">
      <dgm:prSet phldrT="[Text]"/>
      <dgm:spPr>
        <a:solidFill>
          <a:schemeClr val="accent4">
            <a:lumMod val="60000"/>
            <a:lumOff val="40000"/>
          </a:schemeClr>
        </a:solidFill>
      </dgm:spPr>
      <dgm:t>
        <a:bodyPr/>
        <a:lstStyle/>
        <a:p>
          <a:r>
            <a:rPr lang="en-US" dirty="0"/>
            <a:t>Word Embedding developments</a:t>
          </a:r>
        </a:p>
      </dgm:t>
    </dgm:pt>
    <dgm:pt modelId="{9EE40E78-C1B8-4A87-A668-53AD816CED24}" type="parTrans" cxnId="{F89EA6DF-D106-435E-9337-D23286A767A6}">
      <dgm:prSet/>
      <dgm:spPr/>
      <dgm:t>
        <a:bodyPr/>
        <a:lstStyle/>
        <a:p>
          <a:endParaRPr lang="en-US"/>
        </a:p>
      </dgm:t>
    </dgm:pt>
    <dgm:pt modelId="{F32DECE0-DC7F-4DCF-A10D-96A117A49197}" type="sibTrans" cxnId="{F89EA6DF-D106-435E-9337-D23286A767A6}">
      <dgm:prSet/>
      <dgm:spPr/>
      <dgm:t>
        <a:bodyPr/>
        <a:lstStyle/>
        <a:p>
          <a:endParaRPr lang="en-US"/>
        </a:p>
      </dgm:t>
    </dgm:pt>
    <dgm:pt modelId="{6D0E5D9F-7263-4526-A227-51301233F549}">
      <dgm:prSet phldrT="[Text]"/>
      <dgm:spPr>
        <a:solidFill>
          <a:schemeClr val="accent4">
            <a:lumMod val="60000"/>
            <a:lumOff val="40000"/>
          </a:schemeClr>
        </a:solidFill>
      </dgm:spPr>
      <dgm:t>
        <a:bodyPr/>
        <a:lstStyle/>
        <a:p>
          <a:r>
            <a:rPr lang="en-US" dirty="0"/>
            <a:t>Method building</a:t>
          </a:r>
        </a:p>
      </dgm:t>
    </dgm:pt>
    <dgm:pt modelId="{23416D07-25F8-426C-BC65-639E6BCF4D6D}" type="parTrans" cxnId="{C8C462C6-33A3-4E8B-91FE-36DBE92F1C4A}">
      <dgm:prSet/>
      <dgm:spPr/>
      <dgm:t>
        <a:bodyPr/>
        <a:lstStyle/>
        <a:p>
          <a:endParaRPr lang="en-US"/>
        </a:p>
      </dgm:t>
    </dgm:pt>
    <dgm:pt modelId="{DE289E29-1989-4D8E-8AA6-F030105B3F13}" type="sibTrans" cxnId="{C8C462C6-33A3-4E8B-91FE-36DBE92F1C4A}">
      <dgm:prSet/>
      <dgm:spPr/>
      <dgm:t>
        <a:bodyPr/>
        <a:lstStyle/>
        <a:p>
          <a:endParaRPr lang="en-US"/>
        </a:p>
      </dgm:t>
    </dgm:pt>
    <dgm:pt modelId="{F3256203-D9D1-492A-B801-68C1A32486F0}">
      <dgm:prSet phldrT="[Text]"/>
      <dgm:spPr>
        <a:solidFill>
          <a:schemeClr val="accent4">
            <a:lumMod val="60000"/>
            <a:lumOff val="40000"/>
          </a:schemeClr>
        </a:solidFill>
      </dgm:spPr>
      <dgm:t>
        <a:bodyPr/>
        <a:lstStyle/>
        <a:p>
          <a:r>
            <a:rPr lang="en-US" b="0" i="0" dirty="0"/>
            <a:t>TFIDF + 6ML</a:t>
          </a:r>
          <a:endParaRPr lang="en-US" dirty="0"/>
        </a:p>
      </dgm:t>
    </dgm:pt>
    <dgm:pt modelId="{E9A20291-2E30-4C14-BB7D-DC095A20ECB6}" type="parTrans" cxnId="{1B8E71B0-2D3A-4AB0-8843-CFDACEDC3198}">
      <dgm:prSet/>
      <dgm:spPr/>
      <dgm:t>
        <a:bodyPr/>
        <a:lstStyle/>
        <a:p>
          <a:endParaRPr lang="en-US"/>
        </a:p>
      </dgm:t>
    </dgm:pt>
    <dgm:pt modelId="{6C9440D0-8847-40C0-98BC-2B5EA5745C3A}" type="sibTrans" cxnId="{1B8E71B0-2D3A-4AB0-8843-CFDACEDC3198}">
      <dgm:prSet/>
      <dgm:spPr/>
      <dgm:t>
        <a:bodyPr/>
        <a:lstStyle/>
        <a:p>
          <a:endParaRPr lang="en-US"/>
        </a:p>
      </dgm:t>
    </dgm:pt>
    <dgm:pt modelId="{E5E95E82-EF79-43CA-AA86-43B0E1CBCD3F}">
      <dgm:prSet phldrT="[Text]"/>
      <dgm:spPr/>
      <dgm:t>
        <a:bodyPr/>
        <a:lstStyle/>
        <a:p>
          <a:r>
            <a:rPr lang="en-US" dirty="0"/>
            <a:t>Experiment</a:t>
          </a:r>
        </a:p>
      </dgm:t>
    </dgm:pt>
    <dgm:pt modelId="{FD76A3AE-1B6C-45A0-8E84-63160283749F}" type="parTrans" cxnId="{A76240AD-13F6-40C0-BD9B-102D5EC0AE51}">
      <dgm:prSet/>
      <dgm:spPr/>
      <dgm:t>
        <a:bodyPr/>
        <a:lstStyle/>
        <a:p>
          <a:endParaRPr lang="en-US"/>
        </a:p>
      </dgm:t>
    </dgm:pt>
    <dgm:pt modelId="{BF76010C-5523-4E13-B3E7-886DCE6AEBD4}" type="sibTrans" cxnId="{A76240AD-13F6-40C0-BD9B-102D5EC0AE51}">
      <dgm:prSet/>
      <dgm:spPr/>
      <dgm:t>
        <a:bodyPr/>
        <a:lstStyle/>
        <a:p>
          <a:endParaRPr lang="en-US"/>
        </a:p>
      </dgm:t>
    </dgm:pt>
    <dgm:pt modelId="{A81358E0-3DE7-41AD-A28C-ABB22548B1F6}">
      <dgm:prSet phldrT="[Text]"/>
      <dgm:spPr/>
      <dgm:t>
        <a:bodyPr/>
        <a:lstStyle/>
        <a:p>
          <a:r>
            <a:rPr lang="en-US" dirty="0"/>
            <a:t>ENG : </a:t>
          </a:r>
          <a:r>
            <a:rPr lang="en-US" dirty="0" err="1"/>
            <a:t>Kaggle</a:t>
          </a:r>
          <a:r>
            <a:rPr lang="en-US" dirty="0"/>
            <a:t> movie review dataset</a:t>
          </a:r>
        </a:p>
      </dgm:t>
    </dgm:pt>
    <dgm:pt modelId="{262E0B94-6EA9-4797-B705-959D7B185F91}" type="parTrans" cxnId="{FB8541C0-3895-4553-A4C7-34B81A3C4A0B}">
      <dgm:prSet/>
      <dgm:spPr/>
      <dgm:t>
        <a:bodyPr/>
        <a:lstStyle/>
        <a:p>
          <a:endParaRPr lang="en-US"/>
        </a:p>
      </dgm:t>
    </dgm:pt>
    <dgm:pt modelId="{77756FBB-BF6C-4D78-803E-BCC851F1DA03}" type="sibTrans" cxnId="{FB8541C0-3895-4553-A4C7-34B81A3C4A0B}">
      <dgm:prSet/>
      <dgm:spPr/>
      <dgm:t>
        <a:bodyPr/>
        <a:lstStyle/>
        <a:p>
          <a:endParaRPr lang="en-US"/>
        </a:p>
      </dgm:t>
    </dgm:pt>
    <dgm:pt modelId="{B049C870-1EA6-4CCE-A064-DE8ADF0D658D}">
      <dgm:prSet/>
      <dgm:spPr>
        <a:solidFill>
          <a:schemeClr val="accent4">
            <a:lumMod val="60000"/>
            <a:lumOff val="40000"/>
          </a:schemeClr>
        </a:solidFill>
      </dgm:spPr>
      <dgm:t>
        <a:bodyPr/>
        <a:lstStyle/>
        <a:p>
          <a:r>
            <a:rPr lang="en-US" b="0" i="0" dirty="0"/>
            <a:t>Word Embedding + CNN/RNN</a:t>
          </a:r>
        </a:p>
      </dgm:t>
    </dgm:pt>
    <dgm:pt modelId="{3F216603-7486-4FE0-B068-2C1B25098D5F}" type="parTrans" cxnId="{99BD6AFA-7835-46FC-8667-2E260864CCEA}">
      <dgm:prSet/>
      <dgm:spPr/>
      <dgm:t>
        <a:bodyPr/>
        <a:lstStyle/>
        <a:p>
          <a:endParaRPr lang="zh-TW" altLang="en-US"/>
        </a:p>
      </dgm:t>
    </dgm:pt>
    <dgm:pt modelId="{1DCD9AE4-A4B8-43F6-807F-DA8846F2FB16}" type="sibTrans" cxnId="{99BD6AFA-7835-46FC-8667-2E260864CCEA}">
      <dgm:prSet/>
      <dgm:spPr/>
      <dgm:t>
        <a:bodyPr/>
        <a:lstStyle/>
        <a:p>
          <a:endParaRPr lang="zh-TW" altLang="en-US"/>
        </a:p>
      </dgm:t>
    </dgm:pt>
    <dgm:pt modelId="{FF0CD521-9A17-4548-B1B6-012AD623D62A}">
      <dgm:prSet/>
      <dgm:spPr>
        <a:solidFill>
          <a:schemeClr val="accent4">
            <a:lumMod val="60000"/>
            <a:lumOff val="40000"/>
          </a:schemeClr>
        </a:solidFill>
      </dgm:spPr>
      <dgm:t>
        <a:bodyPr/>
        <a:lstStyle/>
        <a:p>
          <a:r>
            <a:rPr lang="en-US" b="0" i="0" dirty="0"/>
            <a:t>BERT-base(fine-tuning)</a:t>
          </a:r>
        </a:p>
      </dgm:t>
    </dgm:pt>
    <dgm:pt modelId="{A8E1D173-2892-46DA-9EE0-595509DED9AA}" type="parTrans" cxnId="{84BE5057-3667-47CB-8CBA-7378B1B33AB8}">
      <dgm:prSet/>
      <dgm:spPr/>
      <dgm:t>
        <a:bodyPr/>
        <a:lstStyle/>
        <a:p>
          <a:endParaRPr lang="zh-TW" altLang="en-US"/>
        </a:p>
      </dgm:t>
    </dgm:pt>
    <dgm:pt modelId="{9447E6CF-EE0A-4155-AFEE-F5E9343B1AC5}" type="sibTrans" cxnId="{84BE5057-3667-47CB-8CBA-7378B1B33AB8}">
      <dgm:prSet/>
      <dgm:spPr/>
      <dgm:t>
        <a:bodyPr/>
        <a:lstStyle/>
        <a:p>
          <a:endParaRPr lang="zh-TW" altLang="en-US"/>
        </a:p>
      </dgm:t>
    </dgm:pt>
    <dgm:pt modelId="{6E708154-3EC1-4B9F-96E9-226645D5D424}">
      <dgm:prSet/>
      <dgm:spPr>
        <a:solidFill>
          <a:schemeClr val="accent4">
            <a:lumMod val="60000"/>
            <a:lumOff val="40000"/>
          </a:schemeClr>
        </a:solidFill>
      </dgm:spPr>
      <dgm:t>
        <a:bodyPr/>
        <a:lstStyle/>
        <a:p>
          <a:r>
            <a:rPr lang="en-US" b="0" i="0" u="sng" dirty="0"/>
            <a:t>BERT-base + CNN</a:t>
          </a:r>
        </a:p>
      </dgm:t>
    </dgm:pt>
    <dgm:pt modelId="{5822DC38-47E2-4D32-9AAD-D05C6048F26C}" type="parTrans" cxnId="{92E5F45C-584B-4ECD-93E1-2EAF9E66D0E7}">
      <dgm:prSet/>
      <dgm:spPr/>
      <dgm:t>
        <a:bodyPr/>
        <a:lstStyle/>
        <a:p>
          <a:endParaRPr lang="zh-TW" altLang="en-US"/>
        </a:p>
      </dgm:t>
    </dgm:pt>
    <dgm:pt modelId="{F41E570A-9F37-4A65-A9E0-BAD14EF988BE}" type="sibTrans" cxnId="{92E5F45C-584B-4ECD-93E1-2EAF9E66D0E7}">
      <dgm:prSet/>
      <dgm:spPr/>
      <dgm:t>
        <a:bodyPr/>
        <a:lstStyle/>
        <a:p>
          <a:endParaRPr lang="zh-TW" altLang="en-US"/>
        </a:p>
      </dgm:t>
    </dgm:pt>
    <dgm:pt modelId="{9E931DFD-A8F1-4F45-9CFF-18A2CFD2B487}">
      <dgm:prSet/>
      <dgm:spPr>
        <a:solidFill>
          <a:schemeClr val="accent4">
            <a:lumMod val="60000"/>
            <a:lumOff val="40000"/>
          </a:schemeClr>
        </a:solidFill>
      </dgm:spPr>
      <dgm:t>
        <a:bodyPr/>
        <a:lstStyle/>
        <a:p>
          <a:r>
            <a:rPr lang="en-US" b="0" i="0" u="sng" dirty="0"/>
            <a:t>LLR-BERT</a:t>
          </a:r>
        </a:p>
      </dgm:t>
    </dgm:pt>
    <dgm:pt modelId="{C968EDFA-0727-4358-9835-DECC70CA9545}" type="parTrans" cxnId="{3A1EA71F-B9A9-468E-B375-28CC4D134211}">
      <dgm:prSet/>
      <dgm:spPr/>
      <dgm:t>
        <a:bodyPr/>
        <a:lstStyle/>
        <a:p>
          <a:endParaRPr lang="zh-TW" altLang="en-US"/>
        </a:p>
      </dgm:t>
    </dgm:pt>
    <dgm:pt modelId="{5B40CB7F-BE38-40CD-8515-14ACA7B6FF4E}" type="sibTrans" cxnId="{3A1EA71F-B9A9-468E-B375-28CC4D134211}">
      <dgm:prSet/>
      <dgm:spPr/>
      <dgm:t>
        <a:bodyPr/>
        <a:lstStyle/>
        <a:p>
          <a:endParaRPr lang="zh-TW" altLang="en-US"/>
        </a:p>
      </dgm:t>
    </dgm:pt>
    <dgm:pt modelId="{5CF94FB8-C539-4B81-9E69-4B8C8C811B64}">
      <dgm:prSet phldrT="[Text]"/>
      <dgm:spPr/>
      <dgm:t>
        <a:bodyPr/>
        <a:lstStyle/>
        <a:p>
          <a:r>
            <a:rPr lang="en-US" dirty="0"/>
            <a:t>CHN : Reader emotion dataset</a:t>
          </a:r>
        </a:p>
      </dgm:t>
    </dgm:pt>
    <dgm:pt modelId="{E5A59C6C-1F9F-489C-9ED7-D2C82BB40D02}" type="parTrans" cxnId="{D3BECC06-288C-4ED9-A385-009A4BCF115E}">
      <dgm:prSet/>
      <dgm:spPr/>
      <dgm:t>
        <a:bodyPr/>
        <a:lstStyle/>
        <a:p>
          <a:endParaRPr lang="zh-TW" altLang="en-US"/>
        </a:p>
      </dgm:t>
    </dgm:pt>
    <dgm:pt modelId="{EFD946E4-A1B8-4B91-BD27-4183DBF80947}" type="sibTrans" cxnId="{D3BECC06-288C-4ED9-A385-009A4BCF115E}">
      <dgm:prSet/>
      <dgm:spPr/>
      <dgm:t>
        <a:bodyPr/>
        <a:lstStyle/>
        <a:p>
          <a:endParaRPr lang="zh-TW" altLang="en-US"/>
        </a:p>
      </dgm:t>
    </dgm:pt>
    <dgm:pt modelId="{D1919219-8D53-4C80-B3E2-3C26E3EE2DE3}">
      <dgm:prSet phldrT="[Text]"/>
      <dgm:spPr/>
      <dgm:t>
        <a:bodyPr/>
        <a:lstStyle/>
        <a:p>
          <a:r>
            <a:rPr lang="en-US" dirty="0"/>
            <a:t>CHN : PTT movie review dataset</a:t>
          </a:r>
        </a:p>
      </dgm:t>
    </dgm:pt>
    <dgm:pt modelId="{6943FA0F-7427-4707-836E-E179F106158C}" type="parTrans" cxnId="{8EBAC705-7122-4FAF-A114-FAD76A3FBDA7}">
      <dgm:prSet/>
      <dgm:spPr/>
      <dgm:t>
        <a:bodyPr/>
        <a:lstStyle/>
        <a:p>
          <a:endParaRPr lang="zh-TW" altLang="en-US"/>
        </a:p>
      </dgm:t>
    </dgm:pt>
    <dgm:pt modelId="{D1829C85-27AC-41BC-AEA2-F01C5A23E587}" type="sibTrans" cxnId="{8EBAC705-7122-4FAF-A114-FAD76A3FBDA7}">
      <dgm:prSet/>
      <dgm:spPr/>
      <dgm:t>
        <a:bodyPr/>
        <a:lstStyle/>
        <a:p>
          <a:endParaRPr lang="zh-TW" altLang="en-US"/>
        </a:p>
      </dgm:t>
    </dgm:pt>
    <dgm:pt modelId="{6F1872F4-A030-4D64-A17C-72EA1ABBD62E}" type="pres">
      <dgm:prSet presAssocID="{CF9055CF-8DEB-4A02-949A-DE72B6AC5D37}" presName="Name0" presStyleCnt="0">
        <dgm:presLayoutVars>
          <dgm:dir/>
          <dgm:resizeHandles val="exact"/>
        </dgm:presLayoutVars>
      </dgm:prSet>
      <dgm:spPr/>
    </dgm:pt>
    <dgm:pt modelId="{98302F07-D6A9-46A5-9807-EBF6C9F5B2DD}" type="pres">
      <dgm:prSet presAssocID="{082E8A29-955A-4C7C-A174-3E9DCD4DC89B}" presName="node" presStyleLbl="node1" presStyleIdx="0" presStyleCnt="4">
        <dgm:presLayoutVars>
          <dgm:bulletEnabled val="1"/>
        </dgm:presLayoutVars>
      </dgm:prSet>
      <dgm:spPr/>
    </dgm:pt>
    <dgm:pt modelId="{6681DF6F-8E98-430C-9A87-14BEC6C3269E}" type="pres">
      <dgm:prSet presAssocID="{C2176686-D23E-48EB-9D1B-1A1B46236638}" presName="sibTrans" presStyleCnt="0"/>
      <dgm:spPr/>
    </dgm:pt>
    <dgm:pt modelId="{DAD9059A-916A-4916-A2A8-B42491568DD3}" type="pres">
      <dgm:prSet presAssocID="{B6E26FFC-9977-4BBC-BEC7-3D6B63754E52}" presName="node" presStyleLbl="node1" presStyleIdx="1" presStyleCnt="4">
        <dgm:presLayoutVars>
          <dgm:bulletEnabled val="1"/>
        </dgm:presLayoutVars>
      </dgm:prSet>
      <dgm:spPr/>
    </dgm:pt>
    <dgm:pt modelId="{39AEACD1-F8CF-4528-8379-DAA829B3790B}" type="pres">
      <dgm:prSet presAssocID="{48634C00-2335-4923-9072-EB7482323D9C}" presName="sibTrans" presStyleCnt="0"/>
      <dgm:spPr/>
    </dgm:pt>
    <dgm:pt modelId="{25A33852-3C4B-4406-8856-3A4D6201948C}" type="pres">
      <dgm:prSet presAssocID="{6D0E5D9F-7263-4526-A227-51301233F549}" presName="node" presStyleLbl="node1" presStyleIdx="2" presStyleCnt="4">
        <dgm:presLayoutVars>
          <dgm:bulletEnabled val="1"/>
        </dgm:presLayoutVars>
      </dgm:prSet>
      <dgm:spPr/>
    </dgm:pt>
    <dgm:pt modelId="{562EDDC3-60FD-463F-A6DB-A597D604B642}" type="pres">
      <dgm:prSet presAssocID="{DE289E29-1989-4D8E-8AA6-F030105B3F13}" presName="sibTrans" presStyleCnt="0"/>
      <dgm:spPr/>
    </dgm:pt>
    <dgm:pt modelId="{86146B22-5360-4D1B-AC91-3378F10134EE}" type="pres">
      <dgm:prSet presAssocID="{E5E95E82-EF79-43CA-AA86-43B0E1CBCD3F}" presName="node" presStyleLbl="node1" presStyleIdx="3" presStyleCnt="4">
        <dgm:presLayoutVars>
          <dgm:bulletEnabled val="1"/>
        </dgm:presLayoutVars>
      </dgm:prSet>
      <dgm:spPr/>
    </dgm:pt>
  </dgm:ptLst>
  <dgm:cxnLst>
    <dgm:cxn modelId="{8EBAC705-7122-4FAF-A114-FAD76A3FBDA7}" srcId="{E5E95E82-EF79-43CA-AA86-43B0E1CBCD3F}" destId="{D1919219-8D53-4C80-B3E2-3C26E3EE2DE3}" srcOrd="2" destOrd="0" parTransId="{6943FA0F-7427-4707-836E-E179F106158C}" sibTransId="{D1829C85-27AC-41BC-AEA2-F01C5A23E587}"/>
    <dgm:cxn modelId="{D3BECC06-288C-4ED9-A385-009A4BCF115E}" srcId="{E5E95E82-EF79-43CA-AA86-43B0E1CBCD3F}" destId="{5CF94FB8-C539-4B81-9E69-4B8C8C811B64}" srcOrd="1" destOrd="0" parTransId="{E5A59C6C-1F9F-489C-9ED7-D2C82BB40D02}" sibTransId="{EFD946E4-A1B8-4B91-BD27-4183DBF80947}"/>
    <dgm:cxn modelId="{0676BA07-1135-49D0-993A-27A9F99FC0CD}" type="presOf" srcId="{B6E26FFC-9977-4BBC-BEC7-3D6B63754E52}" destId="{DAD9059A-916A-4916-A2A8-B42491568DD3}" srcOrd="0" destOrd="0" presId="urn:microsoft.com/office/officeart/2005/8/layout/hList6"/>
    <dgm:cxn modelId="{5351B217-259B-4E6A-85F5-2E408BEB0764}" type="presOf" srcId="{082E8A29-955A-4C7C-A174-3E9DCD4DC89B}" destId="{98302F07-D6A9-46A5-9807-EBF6C9F5B2DD}" srcOrd="0" destOrd="0" presId="urn:microsoft.com/office/officeart/2005/8/layout/hList6"/>
    <dgm:cxn modelId="{3A1EA71F-B9A9-468E-B375-28CC4D134211}" srcId="{6D0E5D9F-7263-4526-A227-51301233F549}" destId="{9E931DFD-A8F1-4F45-9CFF-18A2CFD2B487}" srcOrd="4" destOrd="0" parTransId="{C968EDFA-0727-4358-9835-DECC70CA9545}" sibTransId="{5B40CB7F-BE38-40CD-8515-14ACA7B6FF4E}"/>
    <dgm:cxn modelId="{77BD0D2D-7C4E-49B3-9A72-0FD33F32D294}" type="presOf" srcId="{6D0E5D9F-7263-4526-A227-51301233F549}" destId="{25A33852-3C4B-4406-8856-3A4D6201948C}" srcOrd="0" destOrd="0" presId="urn:microsoft.com/office/officeart/2005/8/layout/hList6"/>
    <dgm:cxn modelId="{3AE2742D-7673-4553-BCDD-292AE3B4BC50}" type="presOf" srcId="{97AFB725-9839-43BA-B026-0DD6AA03AD9C}" destId="{98302F07-D6A9-46A5-9807-EBF6C9F5B2DD}" srcOrd="0" destOrd="1" presId="urn:microsoft.com/office/officeart/2005/8/layout/hList6"/>
    <dgm:cxn modelId="{767AA839-A7E8-4ED3-8103-DB3F42BAB8A0}" type="presOf" srcId="{6E708154-3EC1-4B9F-96E9-226645D5D424}" destId="{25A33852-3C4B-4406-8856-3A4D6201948C}" srcOrd="0" destOrd="4" presId="urn:microsoft.com/office/officeart/2005/8/layout/hList6"/>
    <dgm:cxn modelId="{832F623D-88FD-47D2-8AC4-41808A8483F5}" type="presOf" srcId="{D1919219-8D53-4C80-B3E2-3C26E3EE2DE3}" destId="{86146B22-5360-4D1B-AC91-3378F10134EE}" srcOrd="0" destOrd="3" presId="urn:microsoft.com/office/officeart/2005/8/layout/hList6"/>
    <dgm:cxn modelId="{92E5F45C-584B-4ECD-93E1-2EAF9E66D0E7}" srcId="{6D0E5D9F-7263-4526-A227-51301233F549}" destId="{6E708154-3EC1-4B9F-96E9-226645D5D424}" srcOrd="3" destOrd="0" parTransId="{5822DC38-47E2-4D32-9AAD-D05C6048F26C}" sibTransId="{F41E570A-9F37-4A65-A9E0-BAD14EF988BE}"/>
    <dgm:cxn modelId="{E8D5DC5F-4FBE-4CD7-82BB-6D75F1EFCF03}" type="presOf" srcId="{5CF94FB8-C539-4B81-9E69-4B8C8C811B64}" destId="{86146B22-5360-4D1B-AC91-3378F10134EE}" srcOrd="0" destOrd="2" presId="urn:microsoft.com/office/officeart/2005/8/layout/hList6"/>
    <dgm:cxn modelId="{DC53BA63-76BA-413A-ACCE-B7609C3FDC8E}" type="presOf" srcId="{A81358E0-3DE7-41AD-A28C-ABB22548B1F6}" destId="{86146B22-5360-4D1B-AC91-3378F10134EE}" srcOrd="0" destOrd="1" presId="urn:microsoft.com/office/officeart/2005/8/layout/hList6"/>
    <dgm:cxn modelId="{17E73148-9C08-4999-B21E-F3C5A0E3FC0C}" srcId="{CF9055CF-8DEB-4A02-949A-DE72B6AC5D37}" destId="{B6E26FFC-9977-4BBC-BEC7-3D6B63754E52}" srcOrd="1" destOrd="0" parTransId="{5CEFBD89-2F4F-4B51-A98A-0F3C86494166}" sibTransId="{48634C00-2335-4923-9072-EB7482323D9C}"/>
    <dgm:cxn modelId="{508A9F6A-C4F1-4147-A5F6-B89293B446E8}" srcId="{082E8A29-955A-4C7C-A174-3E9DCD4DC89B}" destId="{B86124A4-14C7-49C7-A342-9B2C2B94980B}" srcOrd="1" destOrd="0" parTransId="{B2F6F8FA-C3EE-485C-BFEC-A81570DC47D8}" sibTransId="{1114C752-8188-4E63-BFFC-E4081ACE9882}"/>
    <dgm:cxn modelId="{59DDA576-1BA9-49E8-9D1D-361FF667A19A}" srcId="{B6E26FFC-9977-4BBC-BEC7-3D6B63754E52}" destId="{62831651-7C26-466C-BAA4-31EA8D14E47A}" srcOrd="0" destOrd="0" parTransId="{0F3EB6E4-07A5-4199-9C2F-8B91F53579FE}" sibTransId="{0D19FA60-5F9C-420B-AD2F-A0656A7F0783}"/>
    <dgm:cxn modelId="{84BE5057-3667-47CB-8CBA-7378B1B33AB8}" srcId="{6D0E5D9F-7263-4526-A227-51301233F549}" destId="{FF0CD521-9A17-4548-B1B6-012AD623D62A}" srcOrd="2" destOrd="0" parTransId="{A8E1D173-2892-46DA-9EE0-595509DED9AA}" sibTransId="{9447E6CF-EE0A-4155-AFEE-F5E9343B1AC5}"/>
    <dgm:cxn modelId="{2986897A-7787-444F-B6C8-41F3823EF3C1}" srcId="{CF9055CF-8DEB-4A02-949A-DE72B6AC5D37}" destId="{082E8A29-955A-4C7C-A174-3E9DCD4DC89B}" srcOrd="0" destOrd="0" parTransId="{BA7938E6-8DFA-40B7-B4C4-EACC6D85FC31}" sibTransId="{C2176686-D23E-48EB-9D1B-1A1B46236638}"/>
    <dgm:cxn modelId="{9CB4B27D-95A7-458D-A9CA-7754788DD095}" type="presOf" srcId="{62831651-7C26-466C-BAA4-31EA8D14E47A}" destId="{DAD9059A-916A-4916-A2A8-B42491568DD3}" srcOrd="0" destOrd="1" presId="urn:microsoft.com/office/officeart/2005/8/layout/hList6"/>
    <dgm:cxn modelId="{97004F90-D1DB-4A84-A8AE-504DE1F07341}" srcId="{082E8A29-955A-4C7C-A174-3E9DCD4DC89B}" destId="{97AFB725-9839-43BA-B026-0DD6AA03AD9C}" srcOrd="0" destOrd="0" parTransId="{CC01022B-5039-457F-931E-79459E3C1DC4}" sibTransId="{D5C26250-A06D-4B41-BC14-92648809C21F}"/>
    <dgm:cxn modelId="{A76240AD-13F6-40C0-BD9B-102D5EC0AE51}" srcId="{CF9055CF-8DEB-4A02-949A-DE72B6AC5D37}" destId="{E5E95E82-EF79-43CA-AA86-43B0E1CBCD3F}" srcOrd="3" destOrd="0" parTransId="{FD76A3AE-1B6C-45A0-8E84-63160283749F}" sibTransId="{BF76010C-5523-4E13-B3E7-886DCE6AEBD4}"/>
    <dgm:cxn modelId="{1B8E71B0-2D3A-4AB0-8843-CFDACEDC3198}" srcId="{6D0E5D9F-7263-4526-A227-51301233F549}" destId="{F3256203-D9D1-492A-B801-68C1A32486F0}" srcOrd="0" destOrd="0" parTransId="{E9A20291-2E30-4C14-BB7D-DC095A20ECB6}" sibTransId="{6C9440D0-8847-40C0-98BC-2B5EA5745C3A}"/>
    <dgm:cxn modelId="{FB8541C0-3895-4553-A4C7-34B81A3C4A0B}" srcId="{E5E95E82-EF79-43CA-AA86-43B0E1CBCD3F}" destId="{A81358E0-3DE7-41AD-A28C-ABB22548B1F6}" srcOrd="0" destOrd="0" parTransId="{262E0B94-6EA9-4797-B705-959D7B185F91}" sibTransId="{77756FBB-BF6C-4D78-803E-BCC851F1DA03}"/>
    <dgm:cxn modelId="{C8C462C6-33A3-4E8B-91FE-36DBE92F1C4A}" srcId="{CF9055CF-8DEB-4A02-949A-DE72B6AC5D37}" destId="{6D0E5D9F-7263-4526-A227-51301233F549}" srcOrd="2" destOrd="0" parTransId="{23416D07-25F8-426C-BC65-639E6BCF4D6D}" sibTransId="{DE289E29-1989-4D8E-8AA6-F030105B3F13}"/>
    <dgm:cxn modelId="{2FA258D4-5B38-426D-B0D7-CD8F217A1137}" type="presOf" srcId="{E5E95E82-EF79-43CA-AA86-43B0E1CBCD3F}" destId="{86146B22-5360-4D1B-AC91-3378F10134EE}" srcOrd="0" destOrd="0" presId="urn:microsoft.com/office/officeart/2005/8/layout/hList6"/>
    <dgm:cxn modelId="{8CC624D8-463F-4731-B82A-415501A6BC1C}" type="presOf" srcId="{FF0CD521-9A17-4548-B1B6-012AD623D62A}" destId="{25A33852-3C4B-4406-8856-3A4D6201948C}" srcOrd="0" destOrd="3" presId="urn:microsoft.com/office/officeart/2005/8/layout/hList6"/>
    <dgm:cxn modelId="{1B9593D8-0118-451B-8B48-CC6C91B73C1B}" type="presOf" srcId="{B86124A4-14C7-49C7-A342-9B2C2B94980B}" destId="{98302F07-D6A9-46A5-9807-EBF6C9F5B2DD}" srcOrd="0" destOrd="2" presId="urn:microsoft.com/office/officeart/2005/8/layout/hList6"/>
    <dgm:cxn modelId="{3B50A2DD-8777-42C9-93E1-40A37E404C87}" type="presOf" srcId="{44B2544A-D122-4B95-A36C-B03D9E272B48}" destId="{DAD9059A-916A-4916-A2A8-B42491568DD3}" srcOrd="0" destOrd="2" presId="urn:microsoft.com/office/officeart/2005/8/layout/hList6"/>
    <dgm:cxn modelId="{F89EA6DF-D106-435E-9337-D23286A767A6}" srcId="{B6E26FFC-9977-4BBC-BEC7-3D6B63754E52}" destId="{44B2544A-D122-4B95-A36C-B03D9E272B48}" srcOrd="1" destOrd="0" parTransId="{9EE40E78-C1B8-4A87-A668-53AD816CED24}" sibTransId="{F32DECE0-DC7F-4DCF-A10D-96A117A49197}"/>
    <dgm:cxn modelId="{24179AE2-AA7E-4702-A358-E95F80152CCA}" type="presOf" srcId="{CF9055CF-8DEB-4A02-949A-DE72B6AC5D37}" destId="{6F1872F4-A030-4D64-A17C-72EA1ABBD62E}" srcOrd="0" destOrd="0" presId="urn:microsoft.com/office/officeart/2005/8/layout/hList6"/>
    <dgm:cxn modelId="{4D274AE6-34AD-4231-8806-A1E01DF6822C}" type="presOf" srcId="{9E931DFD-A8F1-4F45-9CFF-18A2CFD2B487}" destId="{25A33852-3C4B-4406-8856-3A4D6201948C}" srcOrd="0" destOrd="5" presId="urn:microsoft.com/office/officeart/2005/8/layout/hList6"/>
    <dgm:cxn modelId="{62D32EEA-C1BC-4CCA-8FDF-D4401CEB8C6B}" type="presOf" srcId="{B049C870-1EA6-4CCE-A064-DE8ADF0D658D}" destId="{25A33852-3C4B-4406-8856-3A4D6201948C}" srcOrd="0" destOrd="2" presId="urn:microsoft.com/office/officeart/2005/8/layout/hList6"/>
    <dgm:cxn modelId="{CC1A92EB-2672-4443-858D-BCA16F76F740}" type="presOf" srcId="{F3256203-D9D1-492A-B801-68C1A32486F0}" destId="{25A33852-3C4B-4406-8856-3A4D6201948C}" srcOrd="0" destOrd="1" presId="urn:microsoft.com/office/officeart/2005/8/layout/hList6"/>
    <dgm:cxn modelId="{99BD6AFA-7835-46FC-8667-2E260864CCEA}" srcId="{6D0E5D9F-7263-4526-A227-51301233F549}" destId="{B049C870-1EA6-4CCE-A064-DE8ADF0D658D}" srcOrd="1" destOrd="0" parTransId="{3F216603-7486-4FE0-B068-2C1B25098D5F}" sibTransId="{1DCD9AE4-A4B8-43F6-807F-DA8846F2FB16}"/>
    <dgm:cxn modelId="{D4055BC1-25B1-4CD1-BF08-20C154FADF73}" type="presParOf" srcId="{6F1872F4-A030-4D64-A17C-72EA1ABBD62E}" destId="{98302F07-D6A9-46A5-9807-EBF6C9F5B2DD}" srcOrd="0" destOrd="0" presId="urn:microsoft.com/office/officeart/2005/8/layout/hList6"/>
    <dgm:cxn modelId="{584E2F3E-994B-49B2-AD46-0E8D6E4A468B}" type="presParOf" srcId="{6F1872F4-A030-4D64-A17C-72EA1ABBD62E}" destId="{6681DF6F-8E98-430C-9A87-14BEC6C3269E}" srcOrd="1" destOrd="0" presId="urn:microsoft.com/office/officeart/2005/8/layout/hList6"/>
    <dgm:cxn modelId="{FD54A181-98DF-439C-9CA4-93CD1333DEC4}" type="presParOf" srcId="{6F1872F4-A030-4D64-A17C-72EA1ABBD62E}" destId="{DAD9059A-916A-4916-A2A8-B42491568DD3}" srcOrd="2" destOrd="0" presId="urn:microsoft.com/office/officeart/2005/8/layout/hList6"/>
    <dgm:cxn modelId="{B910F504-589D-4168-B820-FECB0EF26955}" type="presParOf" srcId="{6F1872F4-A030-4D64-A17C-72EA1ABBD62E}" destId="{39AEACD1-F8CF-4528-8379-DAA829B3790B}" srcOrd="3" destOrd="0" presId="urn:microsoft.com/office/officeart/2005/8/layout/hList6"/>
    <dgm:cxn modelId="{AEDC4C6E-DC7C-4364-8563-E748313EFA17}" type="presParOf" srcId="{6F1872F4-A030-4D64-A17C-72EA1ABBD62E}" destId="{25A33852-3C4B-4406-8856-3A4D6201948C}" srcOrd="4" destOrd="0" presId="urn:microsoft.com/office/officeart/2005/8/layout/hList6"/>
    <dgm:cxn modelId="{CBF7D188-2B16-4153-AEAE-C484C833188A}" type="presParOf" srcId="{6F1872F4-A030-4D64-A17C-72EA1ABBD62E}" destId="{562EDDC3-60FD-463F-A6DB-A597D604B642}" srcOrd="5" destOrd="0" presId="urn:microsoft.com/office/officeart/2005/8/layout/hList6"/>
    <dgm:cxn modelId="{A7220034-7FD2-4082-91F9-5EDDE0F524D0}" type="presParOf" srcId="{6F1872F4-A030-4D64-A17C-72EA1ABBD62E}" destId="{86146B22-5360-4D1B-AC91-3378F10134EE}"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302F07-D6A9-46A5-9807-EBF6C9F5B2DD}">
      <dsp:nvSpPr>
        <dsp:cNvPr id="0" name=""/>
        <dsp:cNvSpPr/>
      </dsp:nvSpPr>
      <dsp:spPr>
        <a:xfrm rot="16200000">
          <a:off x="-851716" y="854037"/>
          <a:ext cx="3986213" cy="2278137"/>
        </a:xfrm>
        <a:prstGeom prst="flowChartManualOperation">
          <a:avLst/>
        </a:prstGeom>
        <a:solidFill>
          <a:schemeClr val="accent4">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0" tIns="0" rIns="139776" bIns="0" numCol="1" spcCol="1270" anchor="t" anchorCtr="0">
          <a:noAutofit/>
        </a:bodyPr>
        <a:lstStyle/>
        <a:p>
          <a:pPr marL="0" lvl="0" indent="0" algn="l" defTabSz="977900">
            <a:lnSpc>
              <a:spcPct val="90000"/>
            </a:lnSpc>
            <a:spcBef>
              <a:spcPct val="0"/>
            </a:spcBef>
            <a:spcAft>
              <a:spcPct val="35000"/>
            </a:spcAft>
            <a:buNone/>
          </a:pPr>
          <a:r>
            <a:rPr lang="en-US" sz="2200" kern="1200" dirty="0"/>
            <a:t>Introduction</a:t>
          </a:r>
        </a:p>
        <a:p>
          <a:pPr marL="171450" lvl="1" indent="-171450" algn="l" defTabSz="755650">
            <a:lnSpc>
              <a:spcPct val="90000"/>
            </a:lnSpc>
            <a:spcBef>
              <a:spcPct val="0"/>
            </a:spcBef>
            <a:spcAft>
              <a:spcPct val="15000"/>
            </a:spcAft>
            <a:buChar char="•"/>
          </a:pPr>
          <a:r>
            <a:rPr lang="en-US" sz="1700" b="0" i="0" kern="1200" dirty="0"/>
            <a:t>Social media topic(text-mining)</a:t>
          </a:r>
          <a:endParaRPr lang="en-US" sz="1700" kern="1200" dirty="0"/>
        </a:p>
        <a:p>
          <a:pPr marL="171450" lvl="1" indent="-171450" algn="l" defTabSz="755650">
            <a:lnSpc>
              <a:spcPct val="90000"/>
            </a:lnSpc>
            <a:spcBef>
              <a:spcPct val="0"/>
            </a:spcBef>
            <a:spcAft>
              <a:spcPct val="15000"/>
            </a:spcAft>
            <a:buChar char="•"/>
          </a:pPr>
          <a:r>
            <a:rPr lang="en-US" sz="1700" kern="1200" dirty="0"/>
            <a:t>Sentiment analysis</a:t>
          </a:r>
        </a:p>
      </dsp:txBody>
      <dsp:txXfrm rot="5400000">
        <a:off x="2322" y="797242"/>
        <a:ext cx="2278137" cy="2391727"/>
      </dsp:txXfrm>
    </dsp:sp>
    <dsp:sp modelId="{DAD9059A-916A-4916-A2A8-B42491568DD3}">
      <dsp:nvSpPr>
        <dsp:cNvPr id="0" name=""/>
        <dsp:cNvSpPr/>
      </dsp:nvSpPr>
      <dsp:spPr>
        <a:xfrm rot="16200000">
          <a:off x="1597281" y="854037"/>
          <a:ext cx="3986213" cy="2278137"/>
        </a:xfrm>
        <a:prstGeom prst="flowChartManualOperation">
          <a:avLst/>
        </a:prstGeom>
        <a:solidFill>
          <a:schemeClr val="accent4">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0" tIns="0" rIns="139776" bIns="0" numCol="1" spcCol="1270" anchor="t" anchorCtr="0">
          <a:noAutofit/>
        </a:bodyPr>
        <a:lstStyle/>
        <a:p>
          <a:pPr marL="0" lvl="0" indent="0" algn="l" defTabSz="977900">
            <a:lnSpc>
              <a:spcPct val="90000"/>
            </a:lnSpc>
            <a:spcBef>
              <a:spcPct val="0"/>
            </a:spcBef>
            <a:spcAft>
              <a:spcPct val="35000"/>
            </a:spcAft>
            <a:buNone/>
          </a:pPr>
          <a:r>
            <a:rPr lang="en-US" sz="2200" kern="1200" dirty="0"/>
            <a:t>Related</a:t>
          </a:r>
          <a:r>
            <a:rPr lang="en-US" sz="2200" kern="1200" baseline="0" dirty="0"/>
            <a:t> work surveying</a:t>
          </a:r>
          <a:endParaRPr lang="en-US" sz="2200" kern="1200" dirty="0"/>
        </a:p>
        <a:p>
          <a:pPr marL="171450" lvl="1" indent="-171450" algn="l" defTabSz="755650">
            <a:lnSpc>
              <a:spcPct val="90000"/>
            </a:lnSpc>
            <a:spcBef>
              <a:spcPct val="0"/>
            </a:spcBef>
            <a:spcAft>
              <a:spcPct val="15000"/>
            </a:spcAft>
            <a:buChar char="•"/>
          </a:pPr>
          <a:r>
            <a:rPr lang="en-US" sz="1700" kern="1200" dirty="0"/>
            <a:t>Different method applied in sentiment and opinion analysis</a:t>
          </a:r>
        </a:p>
        <a:p>
          <a:pPr marL="171450" lvl="1" indent="-171450" algn="l" defTabSz="755650">
            <a:lnSpc>
              <a:spcPct val="90000"/>
            </a:lnSpc>
            <a:spcBef>
              <a:spcPct val="0"/>
            </a:spcBef>
            <a:spcAft>
              <a:spcPct val="15000"/>
            </a:spcAft>
            <a:buChar char="•"/>
          </a:pPr>
          <a:r>
            <a:rPr lang="en-US" sz="1700" kern="1200" dirty="0"/>
            <a:t>Word Embedding developments</a:t>
          </a:r>
        </a:p>
      </dsp:txBody>
      <dsp:txXfrm rot="5400000">
        <a:off x="2451319" y="797242"/>
        <a:ext cx="2278137" cy="2391727"/>
      </dsp:txXfrm>
    </dsp:sp>
    <dsp:sp modelId="{25A33852-3C4B-4406-8856-3A4D6201948C}">
      <dsp:nvSpPr>
        <dsp:cNvPr id="0" name=""/>
        <dsp:cNvSpPr/>
      </dsp:nvSpPr>
      <dsp:spPr>
        <a:xfrm rot="16200000">
          <a:off x="4046280" y="854037"/>
          <a:ext cx="3986213" cy="2278137"/>
        </a:xfrm>
        <a:prstGeom prst="flowChartManualOperation">
          <a:avLst/>
        </a:prstGeom>
        <a:solidFill>
          <a:schemeClr val="accent4">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0" tIns="0" rIns="139776" bIns="0" numCol="1" spcCol="1270" anchor="t" anchorCtr="0">
          <a:noAutofit/>
        </a:bodyPr>
        <a:lstStyle/>
        <a:p>
          <a:pPr marL="0" lvl="0" indent="0" algn="l" defTabSz="977900">
            <a:lnSpc>
              <a:spcPct val="90000"/>
            </a:lnSpc>
            <a:spcBef>
              <a:spcPct val="0"/>
            </a:spcBef>
            <a:spcAft>
              <a:spcPct val="35000"/>
            </a:spcAft>
            <a:buNone/>
          </a:pPr>
          <a:r>
            <a:rPr lang="en-US" sz="2200" kern="1200" dirty="0"/>
            <a:t>Method building</a:t>
          </a:r>
        </a:p>
        <a:p>
          <a:pPr marL="171450" lvl="1" indent="-171450" algn="l" defTabSz="755650">
            <a:lnSpc>
              <a:spcPct val="90000"/>
            </a:lnSpc>
            <a:spcBef>
              <a:spcPct val="0"/>
            </a:spcBef>
            <a:spcAft>
              <a:spcPct val="15000"/>
            </a:spcAft>
            <a:buChar char="•"/>
          </a:pPr>
          <a:r>
            <a:rPr lang="en-US" sz="1700" b="0" i="0" kern="1200" dirty="0"/>
            <a:t>TFIDF + 6ML</a:t>
          </a:r>
          <a:endParaRPr lang="en-US" sz="1700" kern="1200" dirty="0"/>
        </a:p>
        <a:p>
          <a:pPr marL="171450" lvl="1" indent="-171450" algn="l" defTabSz="755650">
            <a:lnSpc>
              <a:spcPct val="90000"/>
            </a:lnSpc>
            <a:spcBef>
              <a:spcPct val="0"/>
            </a:spcBef>
            <a:spcAft>
              <a:spcPct val="15000"/>
            </a:spcAft>
            <a:buChar char="•"/>
          </a:pPr>
          <a:r>
            <a:rPr lang="en-US" sz="1700" b="0" i="0" kern="1200" dirty="0"/>
            <a:t>Word Embedding + CNN/RNN</a:t>
          </a:r>
        </a:p>
        <a:p>
          <a:pPr marL="171450" lvl="1" indent="-171450" algn="l" defTabSz="755650">
            <a:lnSpc>
              <a:spcPct val="90000"/>
            </a:lnSpc>
            <a:spcBef>
              <a:spcPct val="0"/>
            </a:spcBef>
            <a:spcAft>
              <a:spcPct val="15000"/>
            </a:spcAft>
            <a:buChar char="•"/>
          </a:pPr>
          <a:r>
            <a:rPr lang="en-US" sz="1700" b="0" i="0" kern="1200" dirty="0"/>
            <a:t>BERT-base(fine-tuning)</a:t>
          </a:r>
        </a:p>
        <a:p>
          <a:pPr marL="171450" lvl="1" indent="-171450" algn="l" defTabSz="755650">
            <a:lnSpc>
              <a:spcPct val="90000"/>
            </a:lnSpc>
            <a:spcBef>
              <a:spcPct val="0"/>
            </a:spcBef>
            <a:spcAft>
              <a:spcPct val="15000"/>
            </a:spcAft>
            <a:buChar char="•"/>
          </a:pPr>
          <a:r>
            <a:rPr lang="en-US" sz="1700" b="0" i="0" u="sng" kern="1200" dirty="0"/>
            <a:t>BERT-base + CNN</a:t>
          </a:r>
        </a:p>
        <a:p>
          <a:pPr marL="171450" lvl="1" indent="-171450" algn="l" defTabSz="755650">
            <a:lnSpc>
              <a:spcPct val="90000"/>
            </a:lnSpc>
            <a:spcBef>
              <a:spcPct val="0"/>
            </a:spcBef>
            <a:spcAft>
              <a:spcPct val="15000"/>
            </a:spcAft>
            <a:buChar char="•"/>
          </a:pPr>
          <a:r>
            <a:rPr lang="en-US" sz="1700" b="0" i="0" u="sng" kern="1200" dirty="0"/>
            <a:t>LLR-BERT</a:t>
          </a:r>
        </a:p>
      </dsp:txBody>
      <dsp:txXfrm rot="5400000">
        <a:off x="4900318" y="797242"/>
        <a:ext cx="2278137" cy="2391727"/>
      </dsp:txXfrm>
    </dsp:sp>
    <dsp:sp modelId="{86146B22-5360-4D1B-AC91-3378F10134EE}">
      <dsp:nvSpPr>
        <dsp:cNvPr id="0" name=""/>
        <dsp:cNvSpPr/>
      </dsp:nvSpPr>
      <dsp:spPr>
        <a:xfrm rot="16200000">
          <a:off x="6495278"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0" tIns="0" rIns="139776" bIns="0" numCol="1" spcCol="1270" anchor="t" anchorCtr="0">
          <a:noAutofit/>
        </a:bodyPr>
        <a:lstStyle/>
        <a:p>
          <a:pPr marL="0" lvl="0" indent="0" algn="l" defTabSz="977900">
            <a:lnSpc>
              <a:spcPct val="90000"/>
            </a:lnSpc>
            <a:spcBef>
              <a:spcPct val="0"/>
            </a:spcBef>
            <a:spcAft>
              <a:spcPct val="35000"/>
            </a:spcAft>
            <a:buNone/>
          </a:pPr>
          <a:r>
            <a:rPr lang="en-US" sz="2200" kern="1200" dirty="0"/>
            <a:t>Experiment</a:t>
          </a:r>
        </a:p>
        <a:p>
          <a:pPr marL="171450" lvl="1" indent="-171450" algn="l" defTabSz="755650">
            <a:lnSpc>
              <a:spcPct val="90000"/>
            </a:lnSpc>
            <a:spcBef>
              <a:spcPct val="0"/>
            </a:spcBef>
            <a:spcAft>
              <a:spcPct val="15000"/>
            </a:spcAft>
            <a:buChar char="•"/>
          </a:pPr>
          <a:r>
            <a:rPr lang="en-US" sz="1700" kern="1200" dirty="0"/>
            <a:t>ENG : </a:t>
          </a:r>
          <a:r>
            <a:rPr lang="en-US" sz="1700" kern="1200" dirty="0" err="1"/>
            <a:t>Kaggle</a:t>
          </a:r>
          <a:r>
            <a:rPr lang="en-US" sz="1700" kern="1200" dirty="0"/>
            <a:t> movie review dataset</a:t>
          </a:r>
        </a:p>
        <a:p>
          <a:pPr marL="171450" lvl="1" indent="-171450" algn="l" defTabSz="755650">
            <a:lnSpc>
              <a:spcPct val="90000"/>
            </a:lnSpc>
            <a:spcBef>
              <a:spcPct val="0"/>
            </a:spcBef>
            <a:spcAft>
              <a:spcPct val="15000"/>
            </a:spcAft>
            <a:buChar char="•"/>
          </a:pPr>
          <a:r>
            <a:rPr lang="en-US" sz="1700" kern="1200" dirty="0"/>
            <a:t>CHN : Reader emotion dataset</a:t>
          </a:r>
        </a:p>
        <a:p>
          <a:pPr marL="171450" lvl="1" indent="-171450" algn="l" defTabSz="755650">
            <a:lnSpc>
              <a:spcPct val="90000"/>
            </a:lnSpc>
            <a:spcBef>
              <a:spcPct val="0"/>
            </a:spcBef>
            <a:spcAft>
              <a:spcPct val="15000"/>
            </a:spcAft>
            <a:buChar char="•"/>
          </a:pPr>
          <a:r>
            <a:rPr lang="en-US" sz="1700" kern="1200" dirty="0"/>
            <a:t>CHN : PTT movie review dataset</a:t>
          </a:r>
        </a:p>
      </dsp:txBody>
      <dsp:txXfrm rot="5400000">
        <a:off x="7349316" y="797242"/>
        <a:ext cx="2278137" cy="2391727"/>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12/18/2019</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2.jpg>
</file>

<file path=ppt/media/image3.jpg>
</file>

<file path=ppt/media/image4.pn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12/18/2019</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ltLang="zh-TW" dirty="0"/>
              <a:t>Click to edit Master title style</a:t>
            </a:r>
            <a:endParaRPr dirty="0"/>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TW"/>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F1279805-810B-47A1-B625-4CF6571D6E53}" type="datetime1">
              <a:rPr lang="en-US" altLang="zh-TW" smtClean="0"/>
              <a:t>12/18/2019</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r>
              <a:rPr lang="en-US"/>
              <a:t>2019 TMU GIDS Seminar final presentation</a:t>
            </a:r>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4" name="Date Placeholder 3"/>
          <p:cNvSpPr>
            <a:spLocks noGrp="1"/>
          </p:cNvSpPr>
          <p:nvPr>
            <p:ph type="dt" sz="half" idx="10"/>
          </p:nvPr>
        </p:nvSpPr>
        <p:spPr/>
        <p:txBody>
          <a:bodyPr/>
          <a:lstStyle/>
          <a:p>
            <a:fld id="{DB716B80-EB80-41DE-B171-7B87763FFBC4}" type="datetime1">
              <a:rPr lang="en-US" altLang="zh-TW" smtClean="0"/>
              <a:t>12/18/2019</a:t>
            </a:fld>
            <a:endParaRPr/>
          </a:p>
        </p:txBody>
      </p:sp>
      <p:sp>
        <p:nvSpPr>
          <p:cNvPr id="5" name="Footer Placeholder 4"/>
          <p:cNvSpPr>
            <a:spLocks noGrp="1"/>
          </p:cNvSpPr>
          <p:nvPr>
            <p:ph type="ftr" sz="quarter" idx="11"/>
          </p:nvPr>
        </p:nvSpPr>
        <p:spPr/>
        <p:txBody>
          <a:bodyPr/>
          <a:lstStyle/>
          <a:p>
            <a:r>
              <a:rPr lang="en-US"/>
              <a:t>2019 TMU GIDS Seminar final presentation</a:t>
            </a:r>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ltLang="zh-TW"/>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4" name="Date Placeholder 3"/>
          <p:cNvSpPr>
            <a:spLocks noGrp="1"/>
          </p:cNvSpPr>
          <p:nvPr>
            <p:ph type="dt" sz="half" idx="10"/>
          </p:nvPr>
        </p:nvSpPr>
        <p:spPr>
          <a:xfrm>
            <a:off x="378199" y="6356350"/>
            <a:ext cx="1971947" cy="365125"/>
          </a:xfrm>
        </p:spPr>
        <p:txBody>
          <a:bodyPr/>
          <a:lstStyle/>
          <a:p>
            <a:fld id="{3BEBD6FB-6CB7-439E-8E49-9DE70D5B5636}" type="datetime1">
              <a:rPr lang="en-US" altLang="zh-TW" smtClean="0"/>
              <a:t>12/18/2019</a:t>
            </a:fld>
            <a:endParaRPr/>
          </a:p>
        </p:txBody>
      </p:sp>
      <p:sp>
        <p:nvSpPr>
          <p:cNvPr id="5" name="Footer Placeholder 4"/>
          <p:cNvSpPr>
            <a:spLocks noGrp="1"/>
          </p:cNvSpPr>
          <p:nvPr>
            <p:ph type="ftr" sz="quarter" idx="11"/>
          </p:nvPr>
        </p:nvSpPr>
        <p:spPr>
          <a:xfrm>
            <a:off x="2382374" y="6356350"/>
            <a:ext cx="5687786" cy="365125"/>
          </a:xfrm>
        </p:spPr>
        <p:txBody>
          <a:bodyPr/>
          <a:lstStyle/>
          <a:p>
            <a:r>
              <a:rPr lang="en-US"/>
              <a:t>2019 TMU GIDS Seminar final presentation</a:t>
            </a:r>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Content Placeholder 2"/>
          <p:cNvSpPr>
            <a:spLocks noGrp="1"/>
          </p:cNvSpPr>
          <p:nvPr>
            <p:ph idx="1"/>
          </p:nvPr>
        </p:nvSpPr>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4" name="Date Placeholder 3"/>
          <p:cNvSpPr>
            <a:spLocks noGrp="1"/>
          </p:cNvSpPr>
          <p:nvPr>
            <p:ph type="dt" sz="half" idx="10"/>
          </p:nvPr>
        </p:nvSpPr>
        <p:spPr/>
        <p:txBody>
          <a:bodyPr/>
          <a:lstStyle/>
          <a:p>
            <a:fld id="{DAC40B73-277B-4443-9786-212714280029}" type="datetime1">
              <a:rPr lang="en-US" altLang="zh-TW" smtClean="0"/>
              <a:t>12/18/2019</a:t>
            </a:fld>
            <a:endParaRPr/>
          </a:p>
        </p:txBody>
      </p:sp>
      <p:sp>
        <p:nvSpPr>
          <p:cNvPr id="5" name="Footer Placeholder 4"/>
          <p:cNvSpPr>
            <a:spLocks noGrp="1"/>
          </p:cNvSpPr>
          <p:nvPr>
            <p:ph type="ftr" sz="quarter" idx="11"/>
          </p:nvPr>
        </p:nvSpPr>
        <p:spPr/>
        <p:txBody>
          <a:bodyPr/>
          <a:lstStyle/>
          <a:p>
            <a:r>
              <a:rPr lang="en-US"/>
              <a:t>2019 TMU GIDS Seminar final presentation</a:t>
            </a:r>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ltLang="zh-TW"/>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TW"/>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4394E596-D584-4FAA-A87C-D312F77BEC48}" type="datetime1">
              <a:rPr lang="en-US" altLang="zh-TW" smtClean="0"/>
              <a:t>12/18/2019</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r>
              <a:rPr lang="en-US"/>
              <a:t>2019 TMU GIDS Seminar final presentation</a:t>
            </a:r>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5" name="Date Placeholder 4"/>
          <p:cNvSpPr>
            <a:spLocks noGrp="1"/>
          </p:cNvSpPr>
          <p:nvPr>
            <p:ph type="dt" sz="half" idx="10"/>
          </p:nvPr>
        </p:nvSpPr>
        <p:spPr/>
        <p:txBody>
          <a:bodyPr/>
          <a:lstStyle/>
          <a:p>
            <a:fld id="{0A0D8FC8-80C3-4982-8F80-D4218AC9C291}" type="datetime1">
              <a:rPr lang="en-US" altLang="zh-TW" smtClean="0"/>
              <a:t>12/18/2019</a:t>
            </a:fld>
            <a:endParaRPr/>
          </a:p>
        </p:txBody>
      </p:sp>
      <p:sp>
        <p:nvSpPr>
          <p:cNvPr id="6" name="Footer Placeholder 5"/>
          <p:cNvSpPr>
            <a:spLocks noGrp="1"/>
          </p:cNvSpPr>
          <p:nvPr>
            <p:ph type="ftr" sz="quarter" idx="11"/>
          </p:nvPr>
        </p:nvSpPr>
        <p:spPr/>
        <p:txBody>
          <a:bodyPr/>
          <a:lstStyle/>
          <a:p>
            <a:r>
              <a:rPr lang="en-US"/>
              <a:t>2019 TMU GIDS Seminar final presentation</a:t>
            </a:r>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TW"/>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TW"/>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7" name="Date Placeholder 6"/>
          <p:cNvSpPr>
            <a:spLocks noGrp="1"/>
          </p:cNvSpPr>
          <p:nvPr>
            <p:ph type="dt" sz="half" idx="10"/>
          </p:nvPr>
        </p:nvSpPr>
        <p:spPr/>
        <p:txBody>
          <a:bodyPr/>
          <a:lstStyle/>
          <a:p>
            <a:fld id="{7BBE7BC3-1B9A-43EB-A554-4AC8B83D1859}" type="datetime1">
              <a:rPr lang="en-US" altLang="zh-TW" smtClean="0"/>
              <a:t>12/18/2019</a:t>
            </a:fld>
            <a:endParaRPr/>
          </a:p>
        </p:txBody>
      </p:sp>
      <p:sp>
        <p:nvSpPr>
          <p:cNvPr id="8" name="Footer Placeholder 7"/>
          <p:cNvSpPr>
            <a:spLocks noGrp="1"/>
          </p:cNvSpPr>
          <p:nvPr>
            <p:ph type="ftr" sz="quarter" idx="11"/>
          </p:nvPr>
        </p:nvSpPr>
        <p:spPr/>
        <p:txBody>
          <a:bodyPr/>
          <a:lstStyle/>
          <a:p>
            <a:r>
              <a:rPr lang="en-US"/>
              <a:t>2019 TMU GIDS Seminar final presentation</a:t>
            </a:r>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Date Placeholder 2"/>
          <p:cNvSpPr>
            <a:spLocks noGrp="1"/>
          </p:cNvSpPr>
          <p:nvPr>
            <p:ph type="dt" sz="half" idx="10"/>
          </p:nvPr>
        </p:nvSpPr>
        <p:spPr/>
        <p:txBody>
          <a:bodyPr/>
          <a:lstStyle/>
          <a:p>
            <a:fld id="{56582B6B-82BB-4565-8BA0-3E070CF68C9C}" type="datetime1">
              <a:rPr lang="en-US" altLang="zh-TW" smtClean="0"/>
              <a:t>12/18/2019</a:t>
            </a:fld>
            <a:endParaRPr/>
          </a:p>
        </p:txBody>
      </p:sp>
      <p:sp>
        <p:nvSpPr>
          <p:cNvPr id="4" name="Footer Placeholder 3"/>
          <p:cNvSpPr>
            <a:spLocks noGrp="1"/>
          </p:cNvSpPr>
          <p:nvPr>
            <p:ph type="ftr" sz="quarter" idx="11"/>
          </p:nvPr>
        </p:nvSpPr>
        <p:spPr/>
        <p:txBody>
          <a:bodyPr/>
          <a:lstStyle/>
          <a:p>
            <a:r>
              <a:rPr lang="en-US"/>
              <a:t>2019 TMU GIDS Seminar final presentation</a:t>
            </a:r>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62BD2A-A1E3-406F-9077-4FE733CE3F2A}" type="datetime1">
              <a:rPr lang="en-US" altLang="zh-TW" smtClean="0"/>
              <a:t>12/18/2019</a:t>
            </a:fld>
            <a:endParaRPr/>
          </a:p>
        </p:txBody>
      </p:sp>
      <p:sp>
        <p:nvSpPr>
          <p:cNvPr id="3" name="Footer Placeholder 2"/>
          <p:cNvSpPr>
            <a:spLocks noGrp="1"/>
          </p:cNvSpPr>
          <p:nvPr>
            <p:ph type="ftr" sz="quarter" idx="11"/>
          </p:nvPr>
        </p:nvSpPr>
        <p:spPr/>
        <p:txBody>
          <a:bodyPr/>
          <a:lstStyle/>
          <a:p>
            <a:r>
              <a:rPr lang="en-US"/>
              <a:t>2019 TMU GIDS Seminar final presentation</a:t>
            </a:r>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ltLang="zh-TW"/>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TW"/>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5" name="Date Placeholder 4"/>
          <p:cNvSpPr>
            <a:spLocks noGrp="1"/>
          </p:cNvSpPr>
          <p:nvPr>
            <p:ph type="dt" sz="half" idx="10"/>
          </p:nvPr>
        </p:nvSpPr>
        <p:spPr/>
        <p:txBody>
          <a:bodyPr/>
          <a:lstStyle/>
          <a:p>
            <a:fld id="{1E3D5165-CC7E-4717-AF28-A4ADE3E236EF}" type="datetime1">
              <a:rPr lang="en-US" altLang="zh-TW" smtClean="0"/>
              <a:t>12/18/2019</a:t>
            </a:fld>
            <a:endParaRPr/>
          </a:p>
        </p:txBody>
      </p:sp>
      <p:sp>
        <p:nvSpPr>
          <p:cNvPr id="6" name="Footer Placeholder 5"/>
          <p:cNvSpPr>
            <a:spLocks noGrp="1"/>
          </p:cNvSpPr>
          <p:nvPr>
            <p:ph type="ftr" sz="quarter" idx="11"/>
          </p:nvPr>
        </p:nvSpPr>
        <p:spPr/>
        <p:txBody>
          <a:bodyPr/>
          <a:lstStyle/>
          <a:p>
            <a:r>
              <a:rPr lang="en-US"/>
              <a:t>2019 TMU GIDS Seminar final presentation</a:t>
            </a:r>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ltLang="zh-TW"/>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TW"/>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TW"/>
              <a:t>Click icon to add picture</a:t>
            </a:r>
            <a:endParaRPr/>
          </a:p>
        </p:txBody>
      </p:sp>
      <p:sp>
        <p:nvSpPr>
          <p:cNvPr id="5" name="Date Placeholder 4"/>
          <p:cNvSpPr>
            <a:spLocks noGrp="1"/>
          </p:cNvSpPr>
          <p:nvPr>
            <p:ph type="dt" sz="half" idx="10"/>
          </p:nvPr>
        </p:nvSpPr>
        <p:spPr/>
        <p:txBody>
          <a:bodyPr/>
          <a:lstStyle/>
          <a:p>
            <a:fld id="{AB47B577-EEC4-4975-925D-C2FA3ACBA16C}" type="datetime1">
              <a:rPr lang="en-US" altLang="zh-TW" smtClean="0"/>
              <a:t>12/18/2019</a:t>
            </a:fld>
            <a:endParaRPr/>
          </a:p>
        </p:txBody>
      </p:sp>
      <p:sp>
        <p:nvSpPr>
          <p:cNvPr id="6" name="Footer Placeholder 5"/>
          <p:cNvSpPr>
            <a:spLocks noGrp="1"/>
          </p:cNvSpPr>
          <p:nvPr>
            <p:ph type="ftr" sz="quarter" idx="11"/>
          </p:nvPr>
        </p:nvSpPr>
        <p:spPr/>
        <p:txBody>
          <a:bodyPr/>
          <a:lstStyle/>
          <a:p>
            <a:r>
              <a:rPr lang="en-US"/>
              <a:t>2019 TMU GIDS Seminar final presentation</a:t>
            </a:r>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ltLang="zh-TW"/>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9FF5B8F6-35AB-4999-8DD1-36ECC462F40F}" type="datetime1">
              <a:rPr lang="en-US" altLang="zh-TW" smtClean="0"/>
              <a:t>12/18/2019</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r>
              <a:rPr lang="en-US"/>
              <a:t>2019 TMU GIDS Seminar final presentation</a:t>
            </a:r>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tbrain.trendmicro.com.tw/Competitions/Details/9"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zh-TW" dirty="0"/>
              <a:t>Junior students’ presentation (12/18)</a:t>
            </a:r>
            <a:endParaRPr lang="en-US" dirty="0"/>
          </a:p>
        </p:txBody>
      </p:sp>
      <p:sp>
        <p:nvSpPr>
          <p:cNvPr id="3" name="Subtitle 2"/>
          <p:cNvSpPr>
            <a:spLocks noGrp="1"/>
          </p:cNvSpPr>
          <p:nvPr>
            <p:ph type="subTitle" idx="1"/>
          </p:nvPr>
        </p:nvSpPr>
        <p:spPr/>
        <p:txBody>
          <a:bodyPr>
            <a:normAutofit fontScale="85000" lnSpcReduction="20000"/>
          </a:bodyPr>
          <a:lstStyle/>
          <a:p>
            <a:r>
              <a:rPr lang="en-US" altLang="zh-TW" b="1" dirty="0"/>
              <a:t>Student : </a:t>
            </a:r>
            <a:r>
              <a:rPr lang="zh-TW" altLang="en-US" b="1" dirty="0"/>
              <a:t>黃彥鈞 </a:t>
            </a:r>
            <a:r>
              <a:rPr lang="en-US" altLang="zh-TW" b="1" dirty="0"/>
              <a:t>Weber YC, Huang (m946108006) </a:t>
            </a:r>
          </a:p>
          <a:p>
            <a:r>
              <a:rPr lang="en-US" altLang="zh-TW" b="1" dirty="0"/>
              <a:t>Advisor : Prof. Yung-Chun, Chang</a:t>
            </a:r>
            <a:r>
              <a:rPr lang="zh-TW" altLang="en-US" b="1" dirty="0"/>
              <a:t>；</a:t>
            </a:r>
            <a:r>
              <a:rPr lang="en-US" altLang="zh-TW" b="1" dirty="0"/>
              <a:t>Prof. Min-</a:t>
            </a:r>
            <a:r>
              <a:rPr lang="en-US" altLang="zh-TW" b="1" dirty="0" err="1"/>
              <a:t>Huei</a:t>
            </a:r>
            <a:r>
              <a:rPr lang="en-US" altLang="zh-TW" b="1" dirty="0"/>
              <a:t>, Hsu</a:t>
            </a:r>
          </a:p>
          <a:p>
            <a:r>
              <a:rPr lang="en-US" altLang="zh-TW" b="1" dirty="0"/>
              <a:t>Lab : </a:t>
            </a:r>
            <a:r>
              <a:rPr lang="en-US" altLang="zh-TW" b="1" dirty="0" err="1"/>
              <a:t>TMU</a:t>
            </a:r>
            <a:r>
              <a:rPr lang="en-US" altLang="zh-TW" b="1" dirty="0"/>
              <a:t> NLP </a:t>
            </a:r>
          </a:p>
        </p:txBody>
      </p:sp>
      <p:sp>
        <p:nvSpPr>
          <p:cNvPr id="4" name="Date Placeholder 3">
            <a:extLst>
              <a:ext uri="{FF2B5EF4-FFF2-40B4-BE49-F238E27FC236}">
                <a16:creationId xmlns:a16="http://schemas.microsoft.com/office/drawing/2014/main" id="{A7377442-AEDB-4D8B-895B-A26C36A46156}"/>
              </a:ext>
            </a:extLst>
          </p:cNvPr>
          <p:cNvSpPr>
            <a:spLocks noGrp="1"/>
          </p:cNvSpPr>
          <p:nvPr>
            <p:ph type="dt" sz="half" idx="10"/>
          </p:nvPr>
        </p:nvSpPr>
        <p:spPr/>
        <p:txBody>
          <a:bodyPr/>
          <a:lstStyle/>
          <a:p>
            <a:fld id="{14FA332A-9C14-4E72-97AD-D58A29ABDDCE}" type="datetime1">
              <a:rPr lang="en-US" altLang="zh-TW" smtClean="0"/>
              <a:t>12/18/2019</a:t>
            </a:fld>
            <a:endParaRPr lang="en-US" dirty="0"/>
          </a:p>
        </p:txBody>
      </p:sp>
      <p:sp>
        <p:nvSpPr>
          <p:cNvPr id="5" name="Footer Placeholder 4">
            <a:extLst>
              <a:ext uri="{FF2B5EF4-FFF2-40B4-BE49-F238E27FC236}">
                <a16:creationId xmlns:a16="http://schemas.microsoft.com/office/drawing/2014/main" id="{2CF78B6D-9953-4005-B108-31BBA1040801}"/>
              </a:ext>
            </a:extLst>
          </p:cNvPr>
          <p:cNvSpPr>
            <a:spLocks noGrp="1"/>
          </p:cNvSpPr>
          <p:nvPr>
            <p:ph type="ftr" sz="quarter" idx="11"/>
          </p:nvPr>
        </p:nvSpPr>
        <p:spPr/>
        <p:txBody>
          <a:bodyPr/>
          <a:lstStyle/>
          <a:p>
            <a:r>
              <a:rPr lang="en-US" dirty="0"/>
              <a:t>2019 TMU GIDS Seminar final presentation</a:t>
            </a:r>
          </a:p>
        </p:txBody>
      </p:sp>
      <p:sp>
        <p:nvSpPr>
          <p:cNvPr id="6" name="Slide Number Placeholder 5">
            <a:extLst>
              <a:ext uri="{FF2B5EF4-FFF2-40B4-BE49-F238E27FC236}">
                <a16:creationId xmlns:a16="http://schemas.microsoft.com/office/drawing/2014/main" id="{EA6AC646-86AA-4B8D-8CA8-B84CD9031CC5}"/>
              </a:ext>
            </a:extLst>
          </p:cNvPr>
          <p:cNvSpPr>
            <a:spLocks noGrp="1"/>
          </p:cNvSpPr>
          <p:nvPr>
            <p:ph type="sldNum" sz="quarter" idx="12"/>
          </p:nvPr>
        </p:nvSpPr>
        <p:spPr/>
        <p:txBody>
          <a:bodyPr/>
          <a:lstStyle/>
          <a:p>
            <a:fld id="{BD266BE7-899D-4075-917F-DBDE33B6B692}" type="slidenum">
              <a:rPr lang="en-US" smtClean="0"/>
              <a:pPr/>
              <a:t>1</a:t>
            </a:fld>
            <a:endParaRPr lang="en-US"/>
          </a:p>
        </p:txBody>
      </p:sp>
      <p:sp>
        <p:nvSpPr>
          <p:cNvPr id="7" name="Oval 6">
            <a:extLst>
              <a:ext uri="{FF2B5EF4-FFF2-40B4-BE49-F238E27FC236}">
                <a16:creationId xmlns:a16="http://schemas.microsoft.com/office/drawing/2014/main" id="{315FA02B-F635-4E2F-8F13-6E2D23DF1311}"/>
              </a:ext>
            </a:extLst>
          </p:cNvPr>
          <p:cNvSpPr/>
          <p:nvPr/>
        </p:nvSpPr>
        <p:spPr>
          <a:xfrm>
            <a:off x="1562296" y="2641631"/>
            <a:ext cx="1689811" cy="1689811"/>
          </a:xfrm>
          <a:prstGeom prst="ellipse">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r>
              <a:rPr lang="en-US" altLang="zh-TW" dirty="0"/>
              <a:t>Previous Studies (1/2)</a:t>
            </a:r>
            <a:endParaRPr lang="zh-TW" altLang="en-US" dirty="0"/>
          </a:p>
        </p:txBody>
      </p:sp>
      <p:sp>
        <p:nvSpPr>
          <p:cNvPr id="3" name="Content Placeholder 2">
            <a:extLst>
              <a:ext uri="{FF2B5EF4-FFF2-40B4-BE49-F238E27FC236}">
                <a16:creationId xmlns:a16="http://schemas.microsoft.com/office/drawing/2014/main" id="{5330E1AD-99C1-458D-9A57-C7F692C348A8}"/>
              </a:ext>
            </a:extLst>
          </p:cNvPr>
          <p:cNvSpPr>
            <a:spLocks noGrp="1"/>
          </p:cNvSpPr>
          <p:nvPr>
            <p:ph idx="1"/>
          </p:nvPr>
        </p:nvSpPr>
        <p:spPr/>
        <p:txBody>
          <a:bodyPr>
            <a:normAutofit lnSpcReduction="10000"/>
          </a:bodyPr>
          <a:lstStyle/>
          <a:p>
            <a:r>
              <a:rPr lang="en-US" dirty="0"/>
              <a:t>Yang, Y., Zhang, Y., Tar, C., &amp; </a:t>
            </a:r>
            <a:r>
              <a:rPr lang="en-US" dirty="0" err="1"/>
              <a:t>Baldridge</a:t>
            </a:r>
            <a:r>
              <a:rPr lang="en-US" dirty="0"/>
              <a:t>, J. (2019). PAWS-X: A Cross-lingual Adversarial Dataset for Paraphrase Identification. </a:t>
            </a:r>
            <a:r>
              <a:rPr lang="en-US" i="1" dirty="0" err="1"/>
              <a:t>arXiv</a:t>
            </a:r>
            <a:r>
              <a:rPr lang="en-US" i="1" dirty="0"/>
              <a:t> preprint arXiv:1908.11828</a:t>
            </a:r>
            <a:r>
              <a:rPr lang="en-US" dirty="0"/>
              <a:t>.</a:t>
            </a:r>
          </a:p>
          <a:p>
            <a:r>
              <a:rPr lang="en-US" dirty="0"/>
              <a:t>Goss, F. R., </a:t>
            </a:r>
            <a:r>
              <a:rPr lang="en-US" dirty="0" err="1"/>
              <a:t>Plasek</a:t>
            </a:r>
            <a:r>
              <a:rPr lang="en-US" dirty="0"/>
              <a:t>, J. M., Lau, J. J., </a:t>
            </a:r>
            <a:r>
              <a:rPr lang="en-US" dirty="0" err="1"/>
              <a:t>Seger</a:t>
            </a:r>
            <a:r>
              <a:rPr lang="en-US" dirty="0"/>
              <a:t>, D. L., Chang, F. Y., &amp; Zhou, L. (2014). An evaluation of a natural language processing tool for identifying and encoding allergy information in emergency department clinical notes. In </a:t>
            </a:r>
            <a:r>
              <a:rPr lang="en-US" i="1" dirty="0"/>
              <a:t>AMIA Annual Symposium Proceedings</a:t>
            </a:r>
            <a:r>
              <a:rPr lang="en-US" dirty="0"/>
              <a:t> (Vol. 2014, p. 580). American Medical Informatics Association.</a:t>
            </a:r>
          </a:p>
          <a:p>
            <a:r>
              <a:rPr lang="en-US" dirty="0"/>
              <a:t>Wang, H., Liu, X., Tao, Y., Ye, W., </a:t>
            </a:r>
            <a:r>
              <a:rPr lang="en-US" dirty="0" err="1"/>
              <a:t>Jin</a:t>
            </a:r>
            <a:r>
              <a:rPr lang="en-US" dirty="0"/>
              <a:t>, Q., Cohen, W. W., &amp; Xing, E. P. (2019). Automatic Human-like Mining and Constructing Reliable Genetic Association Database with Deep Reinforcement Learning. In </a:t>
            </a:r>
            <a:r>
              <a:rPr lang="en-US" i="1" dirty="0"/>
              <a:t>PSB</a:t>
            </a:r>
            <a:r>
              <a:rPr lang="en-US" dirty="0"/>
              <a:t> (pp. 112-123).</a:t>
            </a:r>
            <a:endParaRPr lang="zh-TW" altLang="en-US" dirty="0"/>
          </a:p>
        </p:txBody>
      </p:sp>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fld id="{DF53AB03-0E9C-456F-A4E1-72F837AC90C7}"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a:t>2019 TMU GIDS Seminar final presentation</a:t>
            </a:r>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fld id="{BD266BE7-899D-4075-917F-DBDE33B6B692}" type="slidenum">
              <a:rPr lang="en-US" altLang="zh-TW" smtClean="0"/>
              <a:t>10</a:t>
            </a:fld>
            <a:endParaRPr lang="en-US" altLang="zh-TW"/>
          </a:p>
        </p:txBody>
      </p:sp>
    </p:spTree>
    <p:extLst>
      <p:ext uri="{BB962C8B-B14F-4D97-AF65-F5344CB8AC3E}">
        <p14:creationId xmlns:p14="http://schemas.microsoft.com/office/powerpoint/2010/main" val="41345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pPr algn="ctr"/>
            <a:r>
              <a:rPr lang="en-US" altLang="zh-TW" dirty="0"/>
              <a:t>Previous Studies (2/2)</a:t>
            </a:r>
            <a:endParaRPr lang="zh-TW" altLang="en-US" dirty="0"/>
          </a:p>
        </p:txBody>
      </p:sp>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pPr algn="ctr"/>
            <a:fld id="{268844BF-5AEA-4F60-B344-564789796AC6}"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a:t>2019 TMU GIDS Seminar final presentation</a:t>
            </a:r>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pPr algn="ctr"/>
            <a:fld id="{BD266BE7-899D-4075-917F-DBDE33B6B692}" type="slidenum">
              <a:rPr lang="en-US" altLang="zh-TW" smtClean="0"/>
              <a:pPr algn="ctr"/>
              <a:t>11</a:t>
            </a:fld>
            <a:endParaRPr lang="en-US" altLang="zh-TW"/>
          </a:p>
        </p:txBody>
      </p:sp>
      <p:sp>
        <p:nvSpPr>
          <p:cNvPr id="8" name="橢圓 7"/>
          <p:cNvSpPr/>
          <p:nvPr/>
        </p:nvSpPr>
        <p:spPr>
          <a:xfrm>
            <a:off x="4300150" y="1950565"/>
            <a:ext cx="2669059" cy="2669059"/>
          </a:xfrm>
          <a:prstGeom prst="ellipse">
            <a:avLst/>
          </a:prstGeom>
          <a:solidFill>
            <a:srgbClr val="926E8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橢圓 8"/>
          <p:cNvSpPr/>
          <p:nvPr/>
        </p:nvSpPr>
        <p:spPr>
          <a:xfrm>
            <a:off x="3443415" y="3407203"/>
            <a:ext cx="2669059" cy="2669059"/>
          </a:xfrm>
          <a:prstGeom prst="ellipse">
            <a:avLst/>
          </a:prstGeom>
          <a:solidFill>
            <a:srgbClr val="94A43E">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橢圓 9"/>
          <p:cNvSpPr/>
          <p:nvPr/>
        </p:nvSpPr>
        <p:spPr>
          <a:xfrm>
            <a:off x="5156885" y="3358494"/>
            <a:ext cx="2669059" cy="2669059"/>
          </a:xfrm>
          <a:prstGeom prst="ellipse">
            <a:avLst/>
          </a:prstGeom>
          <a:solidFill>
            <a:srgbClr val="96A1AA">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文字方塊 10"/>
          <p:cNvSpPr txBox="1"/>
          <p:nvPr/>
        </p:nvSpPr>
        <p:spPr>
          <a:xfrm>
            <a:off x="4967414" y="2314096"/>
            <a:ext cx="1334530" cy="646331"/>
          </a:xfrm>
          <a:prstGeom prst="rect">
            <a:avLst/>
          </a:prstGeom>
          <a:noFill/>
        </p:spPr>
        <p:txBody>
          <a:bodyPr wrap="square" rtlCol="0">
            <a:spAutoFit/>
          </a:bodyPr>
          <a:lstStyle/>
          <a:p>
            <a:pPr algn="ctr"/>
            <a:r>
              <a:rPr lang="en-US" dirty="0"/>
              <a:t>Medical text mining</a:t>
            </a:r>
          </a:p>
        </p:txBody>
      </p:sp>
      <p:sp>
        <p:nvSpPr>
          <p:cNvPr id="12" name="文字方塊 11"/>
          <p:cNvSpPr txBox="1"/>
          <p:nvPr/>
        </p:nvSpPr>
        <p:spPr>
          <a:xfrm>
            <a:off x="3632885" y="4535443"/>
            <a:ext cx="1334530" cy="646331"/>
          </a:xfrm>
          <a:prstGeom prst="rect">
            <a:avLst/>
          </a:prstGeom>
          <a:noFill/>
        </p:spPr>
        <p:txBody>
          <a:bodyPr wrap="square" rtlCol="0">
            <a:spAutoFit/>
          </a:bodyPr>
          <a:lstStyle/>
          <a:p>
            <a:pPr algn="ctr"/>
            <a:r>
              <a:rPr lang="en-US" dirty="0"/>
              <a:t>Word</a:t>
            </a:r>
          </a:p>
          <a:p>
            <a:pPr algn="ctr"/>
            <a:r>
              <a:rPr lang="en-US" dirty="0"/>
              <a:t>Embedding</a:t>
            </a:r>
          </a:p>
        </p:txBody>
      </p:sp>
      <p:sp>
        <p:nvSpPr>
          <p:cNvPr id="13" name="文字方塊 12"/>
          <p:cNvSpPr txBox="1"/>
          <p:nvPr/>
        </p:nvSpPr>
        <p:spPr>
          <a:xfrm>
            <a:off x="6020333" y="4619624"/>
            <a:ext cx="1616141" cy="646331"/>
          </a:xfrm>
          <a:prstGeom prst="rect">
            <a:avLst/>
          </a:prstGeom>
          <a:noFill/>
        </p:spPr>
        <p:txBody>
          <a:bodyPr wrap="square" rtlCol="0">
            <a:spAutoFit/>
          </a:bodyPr>
          <a:lstStyle/>
          <a:p>
            <a:pPr algn="ctr"/>
            <a:r>
              <a:rPr lang="en-US" dirty="0"/>
              <a:t>Reinforcement</a:t>
            </a:r>
          </a:p>
          <a:p>
            <a:pPr algn="ctr"/>
            <a:r>
              <a:rPr lang="en-US" dirty="0"/>
              <a:t>Learning</a:t>
            </a:r>
          </a:p>
        </p:txBody>
      </p:sp>
    </p:spTree>
    <p:extLst>
      <p:ext uri="{BB962C8B-B14F-4D97-AF65-F5344CB8AC3E}">
        <p14:creationId xmlns:p14="http://schemas.microsoft.com/office/powerpoint/2010/main" val="2423137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altLang="zh-TW" dirty="0"/>
              <a:t>Paper Work</a:t>
            </a:r>
            <a:endParaRPr lang="zh-TW" altLang="en-US" dirty="0"/>
          </a:p>
        </p:txBody>
      </p:sp>
      <p:sp>
        <p:nvSpPr>
          <p:cNvPr id="14" name="Text Placeholder 2"/>
          <p:cNvSpPr>
            <a:spLocks noGrp="1"/>
          </p:cNvSpPr>
          <p:nvPr>
            <p:ph type="body" idx="1"/>
          </p:nvPr>
        </p:nvSpPr>
        <p:spPr/>
        <p:txBody>
          <a:bodyPr/>
          <a:lstStyle/>
          <a:p>
            <a:pPr marL="342900" indent="-342900">
              <a:buFont typeface="Arial" panose="020B0604020202020204" pitchFamily="34" charset="0"/>
              <a:buChar char="•"/>
            </a:pPr>
            <a:r>
              <a:rPr lang="en-US" b="1" dirty="0"/>
              <a:t>IEA/AIE 2020 conference</a:t>
            </a:r>
            <a:r>
              <a:rPr lang="zh-TW" altLang="en-US" dirty="0"/>
              <a:t> </a:t>
            </a:r>
            <a:r>
              <a:rPr lang="en-US" altLang="zh-TW" dirty="0"/>
              <a:t>paper</a:t>
            </a:r>
          </a:p>
          <a:p>
            <a:pPr marL="342900" indent="-342900">
              <a:buFont typeface="Arial" panose="020B0604020202020204" pitchFamily="34" charset="0"/>
              <a:buChar char="•"/>
            </a:pPr>
            <a:endParaRPr lang="en-US" dirty="0"/>
          </a:p>
        </p:txBody>
      </p:sp>
      <p:sp>
        <p:nvSpPr>
          <p:cNvPr id="2" name="Date Placeholder 1">
            <a:extLst>
              <a:ext uri="{FF2B5EF4-FFF2-40B4-BE49-F238E27FC236}">
                <a16:creationId xmlns:a16="http://schemas.microsoft.com/office/drawing/2014/main" id="{62DB0FD5-B3AF-469C-B020-D3B90C912594}"/>
              </a:ext>
            </a:extLst>
          </p:cNvPr>
          <p:cNvSpPr>
            <a:spLocks noGrp="1"/>
          </p:cNvSpPr>
          <p:nvPr>
            <p:ph type="dt" sz="half" idx="10"/>
          </p:nvPr>
        </p:nvSpPr>
        <p:spPr/>
        <p:txBody>
          <a:bodyPr/>
          <a:lstStyle/>
          <a:p>
            <a:fld id="{672A08CD-DD28-4F72-8D76-B1ADCAC504FF}" type="datetime1">
              <a:rPr lang="en-US" altLang="zh-TW" smtClean="0"/>
              <a:t>12/18/2019</a:t>
            </a:fld>
            <a:endParaRPr lang="en-US"/>
          </a:p>
        </p:txBody>
      </p:sp>
      <p:sp>
        <p:nvSpPr>
          <p:cNvPr id="3" name="Footer Placeholder 2">
            <a:extLst>
              <a:ext uri="{FF2B5EF4-FFF2-40B4-BE49-F238E27FC236}">
                <a16:creationId xmlns:a16="http://schemas.microsoft.com/office/drawing/2014/main" id="{B1D6229E-2CD8-4C79-8433-E1DC2B0769D0}"/>
              </a:ext>
            </a:extLst>
          </p:cNvPr>
          <p:cNvSpPr>
            <a:spLocks noGrp="1"/>
          </p:cNvSpPr>
          <p:nvPr>
            <p:ph type="ftr" sz="quarter" idx="11"/>
          </p:nvPr>
        </p:nvSpPr>
        <p:spPr/>
        <p:txBody>
          <a:bodyPr/>
          <a:lstStyle/>
          <a:p>
            <a:r>
              <a:rPr lang="en-US"/>
              <a:t>2019 TMU GIDS Seminar final presentation</a:t>
            </a:r>
          </a:p>
        </p:txBody>
      </p:sp>
      <p:sp>
        <p:nvSpPr>
          <p:cNvPr id="4" name="Slide Number Placeholder 3">
            <a:extLst>
              <a:ext uri="{FF2B5EF4-FFF2-40B4-BE49-F238E27FC236}">
                <a16:creationId xmlns:a16="http://schemas.microsoft.com/office/drawing/2014/main" id="{BD73C55A-EFD1-4D3D-9F0C-0F0C3F1B622F}"/>
              </a:ext>
            </a:extLst>
          </p:cNvPr>
          <p:cNvSpPr>
            <a:spLocks noGrp="1"/>
          </p:cNvSpPr>
          <p:nvPr>
            <p:ph type="sldNum" sz="quarter" idx="12"/>
          </p:nvPr>
        </p:nvSpPr>
        <p:spPr/>
        <p:txBody>
          <a:bodyPr/>
          <a:lstStyle/>
          <a:p>
            <a:fld id="{BD266BE7-899D-4075-917F-DBDE33B6B692}" type="slidenum">
              <a:rPr lang="en-US" smtClean="0"/>
              <a:pPr/>
              <a:t>12</a:t>
            </a:fld>
            <a:endParaRPr lang="en-US"/>
          </a:p>
        </p:txBody>
      </p:sp>
    </p:spTree>
    <p:extLst>
      <p:ext uri="{BB962C8B-B14F-4D97-AF65-F5344CB8AC3E}">
        <p14:creationId xmlns:p14="http://schemas.microsoft.com/office/powerpoint/2010/main" val="3033427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r>
              <a:rPr lang="en-US" b="1" dirty="0"/>
              <a:t>IEA/AIE 2020 conference</a:t>
            </a:r>
            <a:r>
              <a:rPr lang="zh-TW" altLang="en-US" dirty="0"/>
              <a:t> </a:t>
            </a:r>
            <a:r>
              <a:rPr lang="en-US" altLang="zh-TW" dirty="0"/>
              <a:t>paper</a:t>
            </a:r>
            <a:endParaRPr lang="zh-TW" altLang="en-US" dirty="0"/>
          </a:p>
        </p:txBody>
      </p:sp>
      <p:sp>
        <p:nvSpPr>
          <p:cNvPr id="3" name="Content Placeholder 2">
            <a:extLst>
              <a:ext uri="{FF2B5EF4-FFF2-40B4-BE49-F238E27FC236}">
                <a16:creationId xmlns:a16="http://schemas.microsoft.com/office/drawing/2014/main" id="{5330E1AD-99C1-458D-9A57-C7F692C348A8}"/>
              </a:ext>
            </a:extLst>
          </p:cNvPr>
          <p:cNvSpPr>
            <a:spLocks noGrp="1"/>
          </p:cNvSpPr>
          <p:nvPr>
            <p:ph idx="1"/>
          </p:nvPr>
        </p:nvSpPr>
        <p:spPr/>
        <p:txBody>
          <a:bodyPr/>
          <a:lstStyle/>
          <a:p>
            <a:r>
              <a:rPr lang="en-US" altLang="zh-TW" dirty="0"/>
              <a:t>IEA/AIE 2020 continues the tradition of emphasizing applications of applied intelligent systems to solve real-life problems in all areas including engineering, science, industry, automation &amp; robotics, business &amp; finance, medicine and biomedicine, bioinformatics, cyberspace, and human-machine interactions.</a:t>
            </a:r>
          </a:p>
          <a:p>
            <a:endParaRPr lang="zh-TW" altLang="en-US" dirty="0"/>
          </a:p>
        </p:txBody>
      </p:sp>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fld id="{3AA18678-9F22-4210-9BDA-B4BE5BF1F865}"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a:t>2019 TMU GIDS Seminar final presentation</a:t>
            </a:r>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fld id="{BD266BE7-899D-4075-917F-DBDE33B6B692}" type="slidenum">
              <a:rPr lang="en-US" altLang="zh-TW" smtClean="0"/>
              <a:t>13</a:t>
            </a:fld>
            <a:endParaRPr lang="en-US" altLang="zh-TW"/>
          </a:p>
        </p:txBody>
      </p:sp>
    </p:spTree>
    <p:extLst>
      <p:ext uri="{BB962C8B-B14F-4D97-AF65-F5344CB8AC3E}">
        <p14:creationId xmlns:p14="http://schemas.microsoft.com/office/powerpoint/2010/main" val="4072973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IEA/AIE 2020 conference</a:t>
            </a:r>
            <a:r>
              <a:rPr lang="zh-TW" altLang="en-US" dirty="0"/>
              <a:t> </a:t>
            </a:r>
            <a:r>
              <a:rPr lang="en-US" altLang="zh-TW" dirty="0"/>
              <a:t>paper</a:t>
            </a:r>
            <a:endParaRPr lang="en-US" dirty="0"/>
          </a:p>
        </p:txBody>
      </p:sp>
      <p:graphicFrame>
        <p:nvGraphicFramePr>
          <p:cNvPr id="8" name="Content Placeholder 2" descr="Trapezoid list showing 4 groups arranged from left to right with task descriptions under each group"/>
          <p:cNvGraphicFramePr>
            <a:graphicFrameLocks noGrp="1"/>
          </p:cNvGraphicFramePr>
          <p:nvPr>
            <p:ph idx="1"/>
            <p:extLst>
              <p:ext uri="{D42A27DB-BD31-4B8C-83A1-F6EECF244321}">
                <p14:modId xmlns:p14="http://schemas.microsoft.com/office/powerpoint/2010/main" val="4054376001"/>
              </p:ext>
            </p:extLst>
          </p:nvPr>
        </p:nvGraphicFramePr>
        <p:xfrm>
          <a:off x="1279525" y="2190750"/>
          <a:ext cx="9629775" cy="3986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B810F6F2-39A7-4555-BC7C-53DDFF793E72}"/>
              </a:ext>
            </a:extLst>
          </p:cNvPr>
          <p:cNvSpPr>
            <a:spLocks noGrp="1"/>
          </p:cNvSpPr>
          <p:nvPr>
            <p:ph type="dt" sz="half" idx="10"/>
          </p:nvPr>
        </p:nvSpPr>
        <p:spPr/>
        <p:txBody>
          <a:bodyPr/>
          <a:lstStyle/>
          <a:p>
            <a:fld id="{913DD162-5600-469E-8997-A6B91109B5D8}" type="datetime1">
              <a:rPr lang="en-US" altLang="zh-TW" smtClean="0"/>
              <a:t>12/18/2019</a:t>
            </a:fld>
            <a:endParaRPr lang="en-US"/>
          </a:p>
        </p:txBody>
      </p:sp>
      <p:sp>
        <p:nvSpPr>
          <p:cNvPr id="4" name="Footer Placeholder 3">
            <a:extLst>
              <a:ext uri="{FF2B5EF4-FFF2-40B4-BE49-F238E27FC236}">
                <a16:creationId xmlns:a16="http://schemas.microsoft.com/office/drawing/2014/main" id="{647D0B25-C0CB-4E2E-89E5-E88AE7AF11BA}"/>
              </a:ext>
            </a:extLst>
          </p:cNvPr>
          <p:cNvSpPr>
            <a:spLocks noGrp="1"/>
          </p:cNvSpPr>
          <p:nvPr>
            <p:ph type="ftr" sz="quarter" idx="11"/>
          </p:nvPr>
        </p:nvSpPr>
        <p:spPr/>
        <p:txBody>
          <a:bodyPr/>
          <a:lstStyle/>
          <a:p>
            <a:r>
              <a:rPr lang="en-US"/>
              <a:t>2019 TMU GIDS Seminar final presentation</a:t>
            </a:r>
          </a:p>
        </p:txBody>
      </p:sp>
      <p:sp>
        <p:nvSpPr>
          <p:cNvPr id="5" name="Slide Number Placeholder 4">
            <a:extLst>
              <a:ext uri="{FF2B5EF4-FFF2-40B4-BE49-F238E27FC236}">
                <a16:creationId xmlns:a16="http://schemas.microsoft.com/office/drawing/2014/main" id="{D7F43D00-ED1D-4382-9ADC-F53FF6210570}"/>
              </a:ext>
            </a:extLst>
          </p:cNvPr>
          <p:cNvSpPr>
            <a:spLocks noGrp="1"/>
          </p:cNvSpPr>
          <p:nvPr>
            <p:ph type="sldNum" sz="quarter" idx="12"/>
          </p:nvPr>
        </p:nvSpPr>
        <p:spPr/>
        <p:txBody>
          <a:bodyPr/>
          <a:lstStyle/>
          <a:p>
            <a:fld id="{BD266BE7-899D-4075-917F-DBDE33B6B692}" type="slidenum">
              <a:rPr lang="en-US" altLang="zh-TW" smtClean="0"/>
              <a:t>14</a:t>
            </a:fld>
            <a:endParaRPr lang="en-US" altLang="zh-TW"/>
          </a:p>
        </p:txBody>
      </p:sp>
    </p:spTree>
    <p:extLst>
      <p:ext uri="{BB962C8B-B14F-4D97-AF65-F5344CB8AC3E}">
        <p14:creationId xmlns:p14="http://schemas.microsoft.com/office/powerpoint/2010/main" val="2249699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dirty="0"/>
              <a:t>Thanks for listening !!! Q &amp; A ?</a:t>
            </a:r>
          </a:p>
        </p:txBody>
      </p:sp>
      <p:pic>
        <p:nvPicPr>
          <p:cNvPr id="7" name="內容版面配置區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1112" y="2190750"/>
            <a:ext cx="7086600" cy="3986213"/>
          </a:xfrm>
        </p:spPr>
      </p:pic>
      <p:sp>
        <p:nvSpPr>
          <p:cNvPr id="4" name="日期版面配置區 3"/>
          <p:cNvSpPr>
            <a:spLocks noGrp="1"/>
          </p:cNvSpPr>
          <p:nvPr>
            <p:ph type="dt" sz="half" idx="10"/>
          </p:nvPr>
        </p:nvSpPr>
        <p:spPr/>
        <p:txBody>
          <a:bodyPr/>
          <a:lstStyle/>
          <a:p>
            <a:fld id="{22F38F1D-BD12-4B47-A1F1-C05A1F356D2F}" type="datetime1">
              <a:rPr lang="en-US" altLang="zh-TW" smtClean="0"/>
              <a:t>12/18/2019</a:t>
            </a:fld>
            <a:endParaRPr lang="en-US"/>
          </a:p>
        </p:txBody>
      </p:sp>
      <p:sp>
        <p:nvSpPr>
          <p:cNvPr id="5" name="頁尾版面配置區 4"/>
          <p:cNvSpPr>
            <a:spLocks noGrp="1"/>
          </p:cNvSpPr>
          <p:nvPr>
            <p:ph type="ftr" sz="quarter" idx="11"/>
          </p:nvPr>
        </p:nvSpPr>
        <p:spPr/>
        <p:txBody>
          <a:bodyPr/>
          <a:lstStyle/>
          <a:p>
            <a:r>
              <a:rPr lang="en-US"/>
              <a:t>2019 TMU GIDS Seminar final presentation</a:t>
            </a:r>
          </a:p>
        </p:txBody>
      </p:sp>
      <p:sp>
        <p:nvSpPr>
          <p:cNvPr id="6" name="投影片編號版面配置區 5"/>
          <p:cNvSpPr>
            <a:spLocks noGrp="1"/>
          </p:cNvSpPr>
          <p:nvPr>
            <p:ph type="sldNum" sz="quarter" idx="12"/>
          </p:nvPr>
        </p:nvSpPr>
        <p:spPr/>
        <p:txBody>
          <a:bodyPr/>
          <a:lstStyle/>
          <a:p>
            <a:fld id="{BD266BE7-899D-4075-917F-DBDE33B6B692}" type="slidenum">
              <a:rPr lang="en-US" smtClean="0"/>
              <a:t>15</a:t>
            </a:fld>
            <a:endParaRPr lang="en-US"/>
          </a:p>
        </p:txBody>
      </p:sp>
    </p:spTree>
    <p:extLst>
      <p:ext uri="{BB962C8B-B14F-4D97-AF65-F5344CB8AC3E}">
        <p14:creationId xmlns:p14="http://schemas.microsoft.com/office/powerpoint/2010/main" val="2622207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Content</a:t>
            </a:r>
          </a:p>
        </p:txBody>
      </p:sp>
      <p:sp>
        <p:nvSpPr>
          <p:cNvPr id="2" name="Date Placeholder 1">
            <a:extLst>
              <a:ext uri="{FF2B5EF4-FFF2-40B4-BE49-F238E27FC236}">
                <a16:creationId xmlns:a16="http://schemas.microsoft.com/office/drawing/2014/main" id="{1365A44D-62FA-4DDC-BD9D-412B2C662EF4}"/>
              </a:ext>
            </a:extLst>
          </p:cNvPr>
          <p:cNvSpPr>
            <a:spLocks noGrp="1"/>
          </p:cNvSpPr>
          <p:nvPr>
            <p:ph type="dt" sz="half" idx="10"/>
          </p:nvPr>
        </p:nvSpPr>
        <p:spPr/>
        <p:txBody>
          <a:bodyPr/>
          <a:lstStyle/>
          <a:p>
            <a:fld id="{097EFC7B-AAF1-445B-8093-21F1C89CA922}" type="datetime1">
              <a:rPr lang="en-US" altLang="zh-TW" smtClean="0"/>
              <a:t>12/18/2019</a:t>
            </a:fld>
            <a:endParaRPr lang="en-US"/>
          </a:p>
        </p:txBody>
      </p:sp>
      <p:sp>
        <p:nvSpPr>
          <p:cNvPr id="3" name="Footer Placeholder 2">
            <a:extLst>
              <a:ext uri="{FF2B5EF4-FFF2-40B4-BE49-F238E27FC236}">
                <a16:creationId xmlns:a16="http://schemas.microsoft.com/office/drawing/2014/main" id="{A379E7B6-1BD8-491F-AD8F-EDD3824DE650}"/>
              </a:ext>
            </a:extLst>
          </p:cNvPr>
          <p:cNvSpPr>
            <a:spLocks noGrp="1"/>
          </p:cNvSpPr>
          <p:nvPr>
            <p:ph type="ftr" sz="quarter" idx="11"/>
          </p:nvPr>
        </p:nvSpPr>
        <p:spPr/>
        <p:txBody>
          <a:bodyPr/>
          <a:lstStyle/>
          <a:p>
            <a:r>
              <a:rPr lang="en-US"/>
              <a:t>2019 TMU GIDS Seminar final presentation</a:t>
            </a:r>
            <a:endParaRPr lang="en-US" dirty="0"/>
          </a:p>
        </p:txBody>
      </p:sp>
      <p:sp>
        <p:nvSpPr>
          <p:cNvPr id="4" name="Slide Number Placeholder 3">
            <a:extLst>
              <a:ext uri="{FF2B5EF4-FFF2-40B4-BE49-F238E27FC236}">
                <a16:creationId xmlns:a16="http://schemas.microsoft.com/office/drawing/2014/main" id="{DEC411C1-0CC6-4BC3-BC0C-33FFE74079AA}"/>
              </a:ext>
            </a:extLst>
          </p:cNvPr>
          <p:cNvSpPr>
            <a:spLocks noGrp="1"/>
          </p:cNvSpPr>
          <p:nvPr>
            <p:ph type="sldNum" sz="quarter" idx="12"/>
          </p:nvPr>
        </p:nvSpPr>
        <p:spPr/>
        <p:txBody>
          <a:bodyPr/>
          <a:lstStyle/>
          <a:p>
            <a:fld id="{BD266BE7-899D-4075-917F-DBDE33B6B692}" type="slidenum">
              <a:rPr lang="en-US" altLang="zh-TW" smtClean="0"/>
              <a:t>2</a:t>
            </a:fld>
            <a:endParaRPr lang="en-US" altLang="zh-TW" dirty="0"/>
          </a:p>
        </p:txBody>
      </p:sp>
      <p:grpSp>
        <p:nvGrpSpPr>
          <p:cNvPr id="47" name="Group 46">
            <a:extLst>
              <a:ext uri="{FF2B5EF4-FFF2-40B4-BE49-F238E27FC236}">
                <a16:creationId xmlns:a16="http://schemas.microsoft.com/office/drawing/2014/main" id="{BDB85221-E095-4BF5-B75E-3B8BC2E5F4A2}"/>
              </a:ext>
            </a:extLst>
          </p:cNvPr>
          <p:cNvGrpSpPr/>
          <p:nvPr/>
        </p:nvGrpSpPr>
        <p:grpSpPr>
          <a:xfrm>
            <a:off x="138981" y="2569114"/>
            <a:ext cx="11150194" cy="3267224"/>
            <a:chOff x="138988" y="2560876"/>
            <a:chExt cx="11150194" cy="3267224"/>
          </a:xfrm>
        </p:grpSpPr>
        <p:grpSp>
          <p:nvGrpSpPr>
            <p:cNvPr id="25" name="Group 24">
              <a:extLst>
                <a:ext uri="{FF2B5EF4-FFF2-40B4-BE49-F238E27FC236}">
                  <a16:creationId xmlns:a16="http://schemas.microsoft.com/office/drawing/2014/main" id="{C9023085-F0DF-484C-B74B-486BE05F95D4}"/>
                </a:ext>
              </a:extLst>
            </p:cNvPr>
            <p:cNvGrpSpPr/>
            <p:nvPr/>
          </p:nvGrpSpPr>
          <p:grpSpPr>
            <a:xfrm>
              <a:off x="1884487" y="2560876"/>
              <a:ext cx="9404695" cy="3267224"/>
              <a:chOff x="1504097" y="2312159"/>
              <a:chExt cx="9404695" cy="3267224"/>
            </a:xfrm>
          </p:grpSpPr>
          <p:grpSp>
            <p:nvGrpSpPr>
              <p:cNvPr id="16" name="Group 15">
                <a:extLst>
                  <a:ext uri="{FF2B5EF4-FFF2-40B4-BE49-F238E27FC236}">
                    <a16:creationId xmlns:a16="http://schemas.microsoft.com/office/drawing/2014/main" id="{2166C4B3-2E95-4469-88EB-463BBE6AE54E}"/>
                  </a:ext>
                </a:extLst>
              </p:cNvPr>
              <p:cNvGrpSpPr/>
              <p:nvPr/>
            </p:nvGrpSpPr>
            <p:grpSpPr>
              <a:xfrm>
                <a:off x="1504097" y="2312159"/>
                <a:ext cx="9404695" cy="868124"/>
                <a:chOff x="1584565" y="3811775"/>
                <a:chExt cx="9404695" cy="868124"/>
              </a:xfrm>
            </p:grpSpPr>
            <p:grpSp>
              <p:nvGrpSpPr>
                <p:cNvPr id="10" name="Group 9">
                  <a:extLst>
                    <a:ext uri="{FF2B5EF4-FFF2-40B4-BE49-F238E27FC236}">
                      <a16:creationId xmlns:a16="http://schemas.microsoft.com/office/drawing/2014/main" id="{F8EB0113-F11C-410F-9163-44A8009B202A}"/>
                    </a:ext>
                  </a:extLst>
                </p:cNvPr>
                <p:cNvGrpSpPr/>
                <p:nvPr/>
              </p:nvGrpSpPr>
              <p:grpSpPr>
                <a:xfrm>
                  <a:off x="1584565" y="4201704"/>
                  <a:ext cx="9404695" cy="478195"/>
                  <a:chOff x="1504097" y="3960742"/>
                  <a:chExt cx="9404695" cy="478195"/>
                </a:xfrm>
              </p:grpSpPr>
              <p:cxnSp>
                <p:nvCxnSpPr>
                  <p:cNvPr id="6" name="Straight Arrow Connector 5">
                    <a:extLst>
                      <a:ext uri="{FF2B5EF4-FFF2-40B4-BE49-F238E27FC236}">
                        <a16:creationId xmlns:a16="http://schemas.microsoft.com/office/drawing/2014/main" id="{05730806-4EF5-4AE2-9DDB-BCB2D62D61D4}"/>
                      </a:ext>
                    </a:extLst>
                  </p:cNvPr>
                  <p:cNvCxnSpPr/>
                  <p:nvPr/>
                </p:nvCxnSpPr>
                <p:spPr>
                  <a:xfrm>
                    <a:off x="1504097" y="4183856"/>
                    <a:ext cx="940469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773D337-A82C-4CBD-ADDC-E9E627409E96}"/>
                      </a:ext>
                    </a:extLst>
                  </p:cNvPr>
                  <p:cNvCxnSpPr/>
                  <p:nvPr/>
                </p:nvCxnSpPr>
                <p:spPr>
                  <a:xfrm>
                    <a:off x="4162349" y="3992710"/>
                    <a:ext cx="0" cy="44622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577E2B9-CD99-4106-9C40-8E83630FB303}"/>
                      </a:ext>
                    </a:extLst>
                  </p:cNvPr>
                  <p:cNvCxnSpPr/>
                  <p:nvPr/>
                </p:nvCxnSpPr>
                <p:spPr>
                  <a:xfrm>
                    <a:off x="8010144" y="3960742"/>
                    <a:ext cx="0" cy="446227"/>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7F5BB643-2AB1-47AA-89AB-882FA269464B}"/>
                    </a:ext>
                  </a:extLst>
                </p:cNvPr>
                <p:cNvSpPr txBox="1"/>
                <p:nvPr/>
              </p:nvSpPr>
              <p:spPr>
                <a:xfrm>
                  <a:off x="3551534" y="3815592"/>
                  <a:ext cx="1382566" cy="369332"/>
                </a:xfrm>
                <a:prstGeom prst="rect">
                  <a:avLst/>
                </a:prstGeom>
                <a:noFill/>
              </p:spPr>
              <p:txBody>
                <a:bodyPr wrap="square" rtlCol="0">
                  <a:spAutoFit/>
                </a:bodyPr>
                <a:lstStyle/>
                <a:p>
                  <a:r>
                    <a:rPr lang="en-US" altLang="zh-TW" b="1" dirty="0"/>
                    <a:t>2019-10-15</a:t>
                  </a:r>
                  <a:endParaRPr lang="zh-TW" altLang="en-US" b="1" dirty="0"/>
                </a:p>
              </p:txBody>
            </p:sp>
            <p:sp>
              <p:nvSpPr>
                <p:cNvPr id="15" name="TextBox 14">
                  <a:extLst>
                    <a:ext uri="{FF2B5EF4-FFF2-40B4-BE49-F238E27FC236}">
                      <a16:creationId xmlns:a16="http://schemas.microsoft.com/office/drawing/2014/main" id="{9E311A24-4821-4CC6-943D-8EE3B5C37BEB}"/>
                    </a:ext>
                  </a:extLst>
                </p:cNvPr>
                <p:cNvSpPr txBox="1"/>
                <p:nvPr/>
              </p:nvSpPr>
              <p:spPr>
                <a:xfrm>
                  <a:off x="7396581" y="3811775"/>
                  <a:ext cx="1382566" cy="369332"/>
                </a:xfrm>
                <a:prstGeom prst="rect">
                  <a:avLst/>
                </a:prstGeom>
                <a:noFill/>
              </p:spPr>
              <p:txBody>
                <a:bodyPr wrap="square" rtlCol="0">
                  <a:spAutoFit/>
                </a:bodyPr>
                <a:lstStyle/>
                <a:p>
                  <a:r>
                    <a:rPr lang="en-US" altLang="zh-TW" b="1" dirty="0"/>
                    <a:t>2019-12-31</a:t>
                  </a:r>
                  <a:endParaRPr lang="zh-TW" altLang="en-US" b="1" dirty="0"/>
                </a:p>
              </p:txBody>
            </p:sp>
          </p:grpSp>
          <p:sp>
            <p:nvSpPr>
              <p:cNvPr id="17" name="Rectangle: Rounded Corners 16">
                <a:extLst>
                  <a:ext uri="{FF2B5EF4-FFF2-40B4-BE49-F238E27FC236}">
                    <a16:creationId xmlns:a16="http://schemas.microsoft.com/office/drawing/2014/main" id="{03EA9216-D3BD-49B5-A9D7-10436BAFF359}"/>
                  </a:ext>
                </a:extLst>
              </p:cNvPr>
              <p:cNvSpPr/>
              <p:nvPr/>
            </p:nvSpPr>
            <p:spPr>
              <a:xfrm>
                <a:off x="1504097" y="3357677"/>
                <a:ext cx="2585081" cy="365091"/>
              </a:xfrm>
              <a:prstGeom prst="round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2019 AI</a:t>
                </a:r>
                <a:r>
                  <a:rPr lang="zh-TW" altLang="en-US" dirty="0"/>
                  <a:t>新銳領航者競賽</a:t>
                </a:r>
              </a:p>
            </p:txBody>
          </p:sp>
          <p:sp>
            <p:nvSpPr>
              <p:cNvPr id="18" name="Rectangle: Rounded Corners 17">
                <a:extLst>
                  <a:ext uri="{FF2B5EF4-FFF2-40B4-BE49-F238E27FC236}">
                    <a16:creationId xmlns:a16="http://schemas.microsoft.com/office/drawing/2014/main" id="{3A64C1F0-E75C-43B7-8021-E79733B79558}"/>
                  </a:ext>
                </a:extLst>
              </p:cNvPr>
              <p:cNvSpPr/>
              <p:nvPr/>
            </p:nvSpPr>
            <p:spPr>
              <a:xfrm>
                <a:off x="4235500" y="3357677"/>
                <a:ext cx="3708807" cy="365091"/>
              </a:xfrm>
              <a:prstGeom prst="round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AI CUP 2019</a:t>
                </a:r>
              </a:p>
            </p:txBody>
          </p:sp>
          <p:sp>
            <p:nvSpPr>
              <p:cNvPr id="19" name="Rectangle: Rounded Corners 18">
                <a:extLst>
                  <a:ext uri="{FF2B5EF4-FFF2-40B4-BE49-F238E27FC236}">
                    <a16:creationId xmlns:a16="http://schemas.microsoft.com/office/drawing/2014/main" id="{07EF7476-2483-4759-A8D4-132B382A2645}"/>
                  </a:ext>
                </a:extLst>
              </p:cNvPr>
              <p:cNvSpPr/>
              <p:nvPr/>
            </p:nvSpPr>
            <p:spPr>
              <a:xfrm>
                <a:off x="8090610" y="3357676"/>
                <a:ext cx="2818175" cy="365091"/>
              </a:xfrm>
              <a:prstGeom prst="round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err="1"/>
                  <a:t>NTCIR</a:t>
                </a:r>
                <a:r>
                  <a:rPr lang="en-US" altLang="zh-TW" dirty="0"/>
                  <a:t>-15</a:t>
                </a:r>
                <a:endParaRPr lang="zh-TW" altLang="en-US" dirty="0"/>
              </a:p>
            </p:txBody>
          </p:sp>
          <p:sp>
            <p:nvSpPr>
              <p:cNvPr id="20" name="Rectangle: Rounded Corners 19">
                <a:extLst>
                  <a:ext uri="{FF2B5EF4-FFF2-40B4-BE49-F238E27FC236}">
                    <a16:creationId xmlns:a16="http://schemas.microsoft.com/office/drawing/2014/main" id="{50DE0BA3-3DD8-460D-A4DA-2F25B5C9610D}"/>
                  </a:ext>
                </a:extLst>
              </p:cNvPr>
              <p:cNvSpPr/>
              <p:nvPr/>
            </p:nvSpPr>
            <p:spPr>
              <a:xfrm>
                <a:off x="3803910" y="3824501"/>
                <a:ext cx="4755581" cy="851013"/>
              </a:xfrm>
              <a:prstGeom prst="roundRect">
                <a:avLst/>
              </a:prstGeom>
              <a:solidFill>
                <a:schemeClr val="accent1">
                  <a:lumMod val="50000"/>
                </a:schemeClr>
              </a:solidFill>
              <a:ln>
                <a:solidFill>
                  <a:schemeClr val="bg1">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Medical text Embedding, Cross-lingual Embedding, Reinforcement Learning</a:t>
                </a:r>
                <a:endParaRPr lang="zh-TW" altLang="en-US" dirty="0"/>
              </a:p>
            </p:txBody>
          </p:sp>
          <p:sp>
            <p:nvSpPr>
              <p:cNvPr id="21" name="Rectangle: Rounded Corners 20">
                <a:extLst>
                  <a:ext uri="{FF2B5EF4-FFF2-40B4-BE49-F238E27FC236}">
                    <a16:creationId xmlns:a16="http://schemas.microsoft.com/office/drawing/2014/main" id="{509A4988-B0F2-4532-8F1E-D22949D11797}"/>
                  </a:ext>
                </a:extLst>
              </p:cNvPr>
              <p:cNvSpPr/>
              <p:nvPr/>
            </p:nvSpPr>
            <p:spPr>
              <a:xfrm>
                <a:off x="5081303" y="4807526"/>
                <a:ext cx="3617376" cy="365026"/>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IEA/AIE 2020 conference</a:t>
                </a:r>
                <a:r>
                  <a:rPr lang="zh-TW" altLang="en-US" dirty="0"/>
                  <a:t> </a:t>
                </a:r>
                <a:r>
                  <a:rPr lang="en-US" altLang="zh-TW" dirty="0"/>
                  <a:t>paper</a:t>
                </a:r>
                <a:endParaRPr lang="en-US" b="1" dirty="0"/>
              </a:p>
            </p:txBody>
          </p:sp>
          <p:cxnSp>
            <p:nvCxnSpPr>
              <p:cNvPr id="23" name="Straight Connector 22">
                <a:extLst>
                  <a:ext uri="{FF2B5EF4-FFF2-40B4-BE49-F238E27FC236}">
                    <a16:creationId xmlns:a16="http://schemas.microsoft.com/office/drawing/2014/main" id="{0D950E58-99BC-4E53-88EB-4CDF1654F890}"/>
                  </a:ext>
                </a:extLst>
              </p:cNvPr>
              <p:cNvCxnSpPr>
                <a:cxnSpLocks/>
              </p:cNvCxnSpPr>
              <p:nvPr/>
            </p:nvCxnSpPr>
            <p:spPr>
              <a:xfrm>
                <a:off x="1504097" y="2702088"/>
                <a:ext cx="0" cy="28772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D6AFB66-B0A7-4544-849D-A9EF41FC4093}"/>
                  </a:ext>
                </a:extLst>
              </p:cNvPr>
              <p:cNvCxnSpPr>
                <a:cxnSpLocks/>
              </p:cNvCxnSpPr>
              <p:nvPr/>
            </p:nvCxnSpPr>
            <p:spPr>
              <a:xfrm>
                <a:off x="10908785" y="2681491"/>
                <a:ext cx="0" cy="28772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B157B6F7-C7BB-41E9-9543-0D89A72C4B3D}"/>
                </a:ext>
              </a:extLst>
            </p:cNvPr>
            <p:cNvSpPr txBox="1"/>
            <p:nvPr/>
          </p:nvSpPr>
          <p:spPr>
            <a:xfrm>
              <a:off x="138989" y="3606393"/>
              <a:ext cx="1599195" cy="369332"/>
            </a:xfrm>
            <a:prstGeom prst="rect">
              <a:avLst/>
            </a:prstGeom>
            <a:noFill/>
          </p:spPr>
          <p:txBody>
            <a:bodyPr wrap="square" rtlCol="0">
              <a:spAutoFit/>
            </a:bodyPr>
            <a:lstStyle/>
            <a:p>
              <a:r>
                <a:rPr lang="en-US" altLang="zh-TW" b="1" dirty="0"/>
                <a:t>1.Competition</a:t>
              </a:r>
              <a:endParaRPr lang="zh-TW" altLang="en-US" b="1" dirty="0"/>
            </a:p>
          </p:txBody>
        </p:sp>
        <p:sp>
          <p:nvSpPr>
            <p:cNvPr id="27" name="TextBox 26">
              <a:extLst>
                <a:ext uri="{FF2B5EF4-FFF2-40B4-BE49-F238E27FC236}">
                  <a16:creationId xmlns:a16="http://schemas.microsoft.com/office/drawing/2014/main" id="{507B7EBD-B68C-4341-A9BE-6AC80A46E17D}"/>
                </a:ext>
              </a:extLst>
            </p:cNvPr>
            <p:cNvSpPr txBox="1"/>
            <p:nvPr/>
          </p:nvSpPr>
          <p:spPr>
            <a:xfrm>
              <a:off x="138988" y="4242816"/>
              <a:ext cx="1696018" cy="369332"/>
            </a:xfrm>
            <a:prstGeom prst="rect">
              <a:avLst/>
            </a:prstGeom>
            <a:noFill/>
          </p:spPr>
          <p:txBody>
            <a:bodyPr wrap="square" rtlCol="0">
              <a:spAutoFit/>
            </a:bodyPr>
            <a:lstStyle/>
            <a:p>
              <a:r>
                <a:rPr lang="en-US" altLang="zh-TW" b="1" dirty="0"/>
                <a:t>2.Paper Review</a:t>
              </a:r>
              <a:endParaRPr lang="zh-TW" altLang="en-US" b="1" dirty="0"/>
            </a:p>
          </p:txBody>
        </p:sp>
        <p:sp>
          <p:nvSpPr>
            <p:cNvPr id="28" name="TextBox 27">
              <a:extLst>
                <a:ext uri="{FF2B5EF4-FFF2-40B4-BE49-F238E27FC236}">
                  <a16:creationId xmlns:a16="http://schemas.microsoft.com/office/drawing/2014/main" id="{1E4D801B-BFA6-47E0-8696-EB4BFE3E7BD3}"/>
                </a:ext>
              </a:extLst>
            </p:cNvPr>
            <p:cNvSpPr txBox="1"/>
            <p:nvPr/>
          </p:nvSpPr>
          <p:spPr>
            <a:xfrm>
              <a:off x="138989" y="5051937"/>
              <a:ext cx="1541530" cy="369332"/>
            </a:xfrm>
            <a:prstGeom prst="rect">
              <a:avLst/>
            </a:prstGeom>
            <a:noFill/>
          </p:spPr>
          <p:txBody>
            <a:bodyPr wrap="square" rtlCol="0">
              <a:spAutoFit/>
            </a:bodyPr>
            <a:lstStyle/>
            <a:p>
              <a:r>
                <a:rPr lang="en-US" altLang="zh-TW" b="1" dirty="0"/>
                <a:t>3.Paper Work</a:t>
              </a:r>
              <a:endParaRPr lang="zh-TW" altLang="en-US" b="1" dirty="0"/>
            </a:p>
          </p:txBody>
        </p:sp>
        <p:sp>
          <p:nvSpPr>
            <p:cNvPr id="29" name="TextBox 28">
              <a:extLst>
                <a:ext uri="{FF2B5EF4-FFF2-40B4-BE49-F238E27FC236}">
                  <a16:creationId xmlns:a16="http://schemas.microsoft.com/office/drawing/2014/main" id="{99CEB27B-E769-4F0E-A8F6-EF85160B5F61}"/>
                </a:ext>
              </a:extLst>
            </p:cNvPr>
            <p:cNvSpPr txBox="1"/>
            <p:nvPr/>
          </p:nvSpPr>
          <p:spPr>
            <a:xfrm>
              <a:off x="2421336" y="2672579"/>
              <a:ext cx="760785" cy="369332"/>
            </a:xfrm>
            <a:prstGeom prst="rect">
              <a:avLst/>
            </a:prstGeom>
            <a:noFill/>
          </p:spPr>
          <p:txBody>
            <a:bodyPr wrap="square" rtlCol="0">
              <a:spAutoFit/>
            </a:bodyPr>
            <a:lstStyle/>
            <a:p>
              <a:r>
                <a:rPr lang="en-US" altLang="zh-TW" b="1" dirty="0"/>
                <a:t>Past</a:t>
              </a:r>
              <a:endParaRPr lang="zh-TW" altLang="en-US" b="1" dirty="0"/>
            </a:p>
          </p:txBody>
        </p:sp>
        <p:sp>
          <p:nvSpPr>
            <p:cNvPr id="30" name="TextBox 29">
              <a:extLst>
                <a:ext uri="{FF2B5EF4-FFF2-40B4-BE49-F238E27FC236}">
                  <a16:creationId xmlns:a16="http://schemas.microsoft.com/office/drawing/2014/main" id="{57C6ABAB-D3A6-4437-8668-EA9D68BF82AA}"/>
                </a:ext>
              </a:extLst>
            </p:cNvPr>
            <p:cNvSpPr txBox="1"/>
            <p:nvPr/>
          </p:nvSpPr>
          <p:spPr>
            <a:xfrm>
              <a:off x="5903357" y="2672579"/>
              <a:ext cx="1138426" cy="369332"/>
            </a:xfrm>
            <a:prstGeom prst="rect">
              <a:avLst/>
            </a:prstGeom>
            <a:noFill/>
          </p:spPr>
          <p:txBody>
            <a:bodyPr wrap="square" rtlCol="0">
              <a:spAutoFit/>
            </a:bodyPr>
            <a:lstStyle/>
            <a:p>
              <a:r>
                <a:rPr lang="en-US" altLang="zh-TW" b="1" dirty="0"/>
                <a:t>Present</a:t>
              </a:r>
              <a:endParaRPr lang="zh-TW" altLang="en-US" b="1" dirty="0"/>
            </a:p>
          </p:txBody>
        </p:sp>
        <p:sp>
          <p:nvSpPr>
            <p:cNvPr id="31" name="TextBox 30">
              <a:extLst>
                <a:ext uri="{FF2B5EF4-FFF2-40B4-BE49-F238E27FC236}">
                  <a16:creationId xmlns:a16="http://schemas.microsoft.com/office/drawing/2014/main" id="{C811A77D-7227-49C2-9055-D3096335BBAB}"/>
                </a:ext>
              </a:extLst>
            </p:cNvPr>
            <p:cNvSpPr txBox="1"/>
            <p:nvPr/>
          </p:nvSpPr>
          <p:spPr>
            <a:xfrm>
              <a:off x="9284361" y="2672579"/>
              <a:ext cx="1138426" cy="369332"/>
            </a:xfrm>
            <a:prstGeom prst="rect">
              <a:avLst/>
            </a:prstGeom>
            <a:noFill/>
          </p:spPr>
          <p:txBody>
            <a:bodyPr wrap="square" rtlCol="0">
              <a:spAutoFit/>
            </a:bodyPr>
            <a:lstStyle/>
            <a:p>
              <a:r>
                <a:rPr lang="en-US" altLang="zh-TW" b="1" dirty="0"/>
                <a:t>Future</a:t>
              </a:r>
              <a:endParaRPr lang="zh-TW" altLang="en-US" b="1" dirty="0"/>
            </a:p>
          </p:txBody>
        </p:sp>
      </p:grpSp>
      <p:cxnSp>
        <p:nvCxnSpPr>
          <p:cNvPr id="14" name="Straight Connector 13">
            <a:extLst>
              <a:ext uri="{FF2B5EF4-FFF2-40B4-BE49-F238E27FC236}">
                <a16:creationId xmlns:a16="http://schemas.microsoft.com/office/drawing/2014/main" id="{27AF6CEB-199A-4065-AD88-0047873E3F60}"/>
              </a:ext>
            </a:extLst>
          </p:cNvPr>
          <p:cNvCxnSpPr/>
          <p:nvPr/>
        </p:nvCxnSpPr>
        <p:spPr>
          <a:xfrm>
            <a:off x="4184300" y="3173919"/>
            <a:ext cx="710487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A2DBF99E-D5E0-4B48-874A-FD831F912987}"/>
              </a:ext>
            </a:extLst>
          </p:cNvPr>
          <p:cNvSpPr/>
          <p:nvPr/>
        </p:nvSpPr>
        <p:spPr>
          <a:xfrm>
            <a:off x="4123029" y="3111420"/>
            <a:ext cx="122529" cy="122529"/>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TextBox 23">
            <a:extLst>
              <a:ext uri="{FF2B5EF4-FFF2-40B4-BE49-F238E27FC236}">
                <a16:creationId xmlns:a16="http://schemas.microsoft.com/office/drawing/2014/main" id="{C32F9231-2B50-4B60-852D-CBDE82749D19}"/>
              </a:ext>
            </a:extLst>
          </p:cNvPr>
          <p:cNvSpPr txBox="1"/>
          <p:nvPr/>
        </p:nvSpPr>
        <p:spPr>
          <a:xfrm>
            <a:off x="3533246" y="3190548"/>
            <a:ext cx="1302093" cy="307777"/>
          </a:xfrm>
          <a:prstGeom prst="rect">
            <a:avLst/>
          </a:prstGeom>
          <a:noFill/>
        </p:spPr>
        <p:txBody>
          <a:bodyPr wrap="square" rtlCol="0">
            <a:spAutoFit/>
          </a:bodyPr>
          <a:lstStyle/>
          <a:p>
            <a:r>
              <a:rPr lang="en-US" altLang="zh-TW" sz="1400" dirty="0"/>
              <a:t>JOINT NLP</a:t>
            </a:r>
            <a:r>
              <a:rPr lang="zh-TW" altLang="en-US" sz="1400" dirty="0"/>
              <a:t> </a:t>
            </a:r>
            <a:r>
              <a:rPr lang="en-US" altLang="zh-TW" sz="1400" dirty="0"/>
              <a:t>LAB</a:t>
            </a:r>
            <a:endParaRPr lang="zh-TW" altLang="en-US" sz="1400"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altLang="zh-TW" dirty="0"/>
              <a:t>Competition</a:t>
            </a:r>
            <a:endParaRPr lang="zh-TW" altLang="en-US" dirty="0"/>
          </a:p>
        </p:txBody>
      </p:sp>
      <p:sp>
        <p:nvSpPr>
          <p:cNvPr id="14" name="Text Placeholder 2"/>
          <p:cNvSpPr>
            <a:spLocks noGrp="1"/>
          </p:cNvSpPr>
          <p:nvPr>
            <p:ph type="body" idx="1"/>
          </p:nvPr>
        </p:nvSpPr>
        <p:spPr/>
        <p:txBody>
          <a:bodyPr/>
          <a:lstStyle/>
          <a:p>
            <a:pPr marL="342900" indent="-342900">
              <a:buFont typeface="Arial" panose="020B0604020202020204" pitchFamily="34" charset="0"/>
              <a:buChar char="•"/>
            </a:pPr>
            <a:r>
              <a:rPr lang="en-US" altLang="zh-TW" dirty="0"/>
              <a:t>2019 AI </a:t>
            </a:r>
            <a:r>
              <a:rPr lang="zh-TW" altLang="en-US" dirty="0"/>
              <a:t>新銳領航者競賽</a:t>
            </a:r>
            <a:endParaRPr lang="en-US" altLang="zh-TW" dirty="0"/>
          </a:p>
          <a:p>
            <a:pPr marL="342900" indent="-342900">
              <a:buFont typeface="Arial" panose="020B0604020202020204" pitchFamily="34" charset="0"/>
              <a:buChar char="•"/>
            </a:pPr>
            <a:r>
              <a:rPr lang="en-US" altLang="zh-TW" dirty="0"/>
              <a:t>AI CUP 2019</a:t>
            </a:r>
          </a:p>
          <a:p>
            <a:pPr marL="342900" indent="-342900">
              <a:buFont typeface="Arial" panose="020B0604020202020204" pitchFamily="34" charset="0"/>
              <a:buChar char="•"/>
            </a:pPr>
            <a:r>
              <a:rPr lang="en-US" altLang="zh-TW" dirty="0" err="1"/>
              <a:t>NTCIR</a:t>
            </a:r>
            <a:r>
              <a:rPr lang="en-US" altLang="zh-TW" dirty="0"/>
              <a:t>-15</a:t>
            </a:r>
          </a:p>
          <a:p>
            <a:pPr marL="342900" indent="-342900">
              <a:buFont typeface="Arial" panose="020B0604020202020204" pitchFamily="34" charset="0"/>
              <a:buChar char="•"/>
            </a:pPr>
            <a:endParaRPr lang="en-US" altLang="zh-TW" dirty="0"/>
          </a:p>
          <a:p>
            <a:pPr marL="342900" indent="-342900">
              <a:buFont typeface="Arial" panose="020B0604020202020204" pitchFamily="34" charset="0"/>
              <a:buChar char="•"/>
            </a:pPr>
            <a:endParaRPr lang="en-US" dirty="0"/>
          </a:p>
        </p:txBody>
      </p:sp>
      <p:sp>
        <p:nvSpPr>
          <p:cNvPr id="2" name="Date Placeholder 1">
            <a:extLst>
              <a:ext uri="{FF2B5EF4-FFF2-40B4-BE49-F238E27FC236}">
                <a16:creationId xmlns:a16="http://schemas.microsoft.com/office/drawing/2014/main" id="{62DB0FD5-B3AF-469C-B020-D3B90C912594}"/>
              </a:ext>
            </a:extLst>
          </p:cNvPr>
          <p:cNvSpPr>
            <a:spLocks noGrp="1"/>
          </p:cNvSpPr>
          <p:nvPr>
            <p:ph type="dt" sz="half" idx="10"/>
          </p:nvPr>
        </p:nvSpPr>
        <p:spPr/>
        <p:txBody>
          <a:bodyPr/>
          <a:lstStyle/>
          <a:p>
            <a:fld id="{FACA3A4C-2E5B-4CFC-A296-941BBA5DC413}" type="datetime1">
              <a:rPr lang="en-US" altLang="zh-TW" smtClean="0"/>
              <a:t>12/18/2019</a:t>
            </a:fld>
            <a:endParaRPr lang="en-US"/>
          </a:p>
        </p:txBody>
      </p:sp>
      <p:sp>
        <p:nvSpPr>
          <p:cNvPr id="3" name="Footer Placeholder 2">
            <a:extLst>
              <a:ext uri="{FF2B5EF4-FFF2-40B4-BE49-F238E27FC236}">
                <a16:creationId xmlns:a16="http://schemas.microsoft.com/office/drawing/2014/main" id="{B1D6229E-2CD8-4C79-8433-E1DC2B0769D0}"/>
              </a:ext>
            </a:extLst>
          </p:cNvPr>
          <p:cNvSpPr>
            <a:spLocks noGrp="1"/>
          </p:cNvSpPr>
          <p:nvPr>
            <p:ph type="ftr" sz="quarter" idx="11"/>
          </p:nvPr>
        </p:nvSpPr>
        <p:spPr/>
        <p:txBody>
          <a:bodyPr/>
          <a:lstStyle/>
          <a:p>
            <a:r>
              <a:rPr lang="en-US"/>
              <a:t>2019 TMU GIDS Seminar final presentation</a:t>
            </a:r>
          </a:p>
        </p:txBody>
      </p:sp>
      <p:sp>
        <p:nvSpPr>
          <p:cNvPr id="4" name="Slide Number Placeholder 3">
            <a:extLst>
              <a:ext uri="{FF2B5EF4-FFF2-40B4-BE49-F238E27FC236}">
                <a16:creationId xmlns:a16="http://schemas.microsoft.com/office/drawing/2014/main" id="{BD73C55A-EFD1-4D3D-9F0C-0F0C3F1B622F}"/>
              </a:ext>
            </a:extLst>
          </p:cNvPr>
          <p:cNvSpPr>
            <a:spLocks noGrp="1"/>
          </p:cNvSpPr>
          <p:nvPr>
            <p:ph type="sldNum" sz="quarter" idx="12"/>
          </p:nvPr>
        </p:nvSpPr>
        <p:spPr/>
        <p:txBody>
          <a:bodyPr/>
          <a:lstStyle/>
          <a:p>
            <a:fld id="{BD266BE7-899D-4075-917F-DBDE33B6B692}" type="slidenum">
              <a:rPr lang="en-US" smtClean="0"/>
              <a:pPr/>
              <a:t>3</a:t>
            </a:fld>
            <a:endParaRPr lang="en-US"/>
          </a:p>
        </p:txBody>
      </p:sp>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r>
              <a:rPr lang="en-US" altLang="zh-TW" dirty="0"/>
              <a:t>2019 AI </a:t>
            </a:r>
            <a:r>
              <a:rPr lang="zh-TW" altLang="en-US" dirty="0"/>
              <a:t>新銳領航者競賽 </a:t>
            </a:r>
            <a:r>
              <a:rPr lang="en-US" altLang="zh-TW" dirty="0"/>
              <a:t>– </a:t>
            </a:r>
            <a:r>
              <a:rPr lang="zh-TW" altLang="en-US" dirty="0"/>
              <a:t>長榮航空組 </a:t>
            </a:r>
            <a:r>
              <a:rPr lang="en-US" altLang="zh-TW" dirty="0"/>
              <a:t>(1/2)</a:t>
            </a:r>
            <a:endParaRPr lang="zh-TW" altLang="en-US" dirty="0"/>
          </a:p>
        </p:txBody>
      </p:sp>
      <p:sp>
        <p:nvSpPr>
          <p:cNvPr id="3" name="Content Placeholder 2">
            <a:extLst>
              <a:ext uri="{FF2B5EF4-FFF2-40B4-BE49-F238E27FC236}">
                <a16:creationId xmlns:a16="http://schemas.microsoft.com/office/drawing/2014/main" id="{5330E1AD-99C1-458D-9A57-C7F692C348A8}"/>
              </a:ext>
            </a:extLst>
          </p:cNvPr>
          <p:cNvSpPr>
            <a:spLocks noGrp="1"/>
          </p:cNvSpPr>
          <p:nvPr>
            <p:ph idx="1"/>
          </p:nvPr>
        </p:nvSpPr>
        <p:spPr/>
        <p:txBody>
          <a:bodyPr/>
          <a:lstStyle/>
          <a:p>
            <a:r>
              <a:rPr lang="zh-TW" altLang="en-US" dirty="0"/>
              <a:t>競賽目標 </a:t>
            </a:r>
            <a:r>
              <a:rPr lang="en-US" altLang="zh-TW" dirty="0"/>
              <a:t>:</a:t>
            </a:r>
            <a:r>
              <a:rPr lang="zh-TW" altLang="en-US" dirty="0"/>
              <a:t> 影響航空公司成本的原因很多，其中以燃油成本佔比最高，而燃油成本上升的 因素則包括班機總重、飛行時長</a:t>
            </a:r>
            <a:r>
              <a:rPr lang="en-US" altLang="zh-TW" dirty="0"/>
              <a:t>……</a:t>
            </a:r>
            <a:r>
              <a:rPr lang="zh-TW" altLang="en-US" dirty="0"/>
              <a:t>等。請透過探索性資料分析報告找出相關因素，在飛行安全無虞及精緻服務品質的前提下，給予合適的建議以有效地控管該成本。 </a:t>
            </a:r>
            <a:endParaRPr lang="en-US" altLang="zh-TW" dirty="0"/>
          </a:p>
          <a:p>
            <a:r>
              <a:rPr lang="en-US" altLang="zh-TW" dirty="0"/>
              <a:t>Goal : There are many factors that affect flight costs, among which fuel costs account for the highest proportion, and factors that increase fuel costs include the total weight of flights, flight duration, etc. Given the ease and degradation of refined service quality, give appropriate advice to effectively control the cost.</a:t>
            </a:r>
          </a:p>
          <a:p>
            <a:pPr marL="0" indent="0">
              <a:buNone/>
            </a:pPr>
            <a:endParaRPr lang="zh-TW" altLang="en-US" dirty="0"/>
          </a:p>
        </p:txBody>
      </p:sp>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fld id="{23ECDECD-0DC4-4AC8-AEAD-8C0FE65CD607}"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a:t>2019 TMU GIDS Seminar final presentation</a:t>
            </a:r>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fld id="{BD266BE7-899D-4075-917F-DBDE33B6B692}" type="slidenum">
              <a:rPr lang="en-US" altLang="zh-TW" smtClean="0"/>
              <a:t>4</a:t>
            </a:fld>
            <a:endParaRPr lang="en-US" altLang="zh-TW"/>
          </a:p>
        </p:txBody>
      </p:sp>
      <p:pic>
        <p:nvPicPr>
          <p:cNvPr id="8" name="Picture 7" descr="A picture containing drawing&#10;&#10;Description automatically generated">
            <a:extLst>
              <a:ext uri="{FF2B5EF4-FFF2-40B4-BE49-F238E27FC236}">
                <a16:creationId xmlns:a16="http://schemas.microsoft.com/office/drawing/2014/main" id="{6281C8B0-9536-4D7A-816B-7F1C54A4748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52107" y="5619942"/>
            <a:ext cx="2121408" cy="847344"/>
          </a:xfrm>
          <a:prstGeom prst="rect">
            <a:avLst/>
          </a:prstGeom>
        </p:spPr>
      </p:pic>
      <p:sp>
        <p:nvSpPr>
          <p:cNvPr id="9" name="Plus Sign 8">
            <a:extLst>
              <a:ext uri="{FF2B5EF4-FFF2-40B4-BE49-F238E27FC236}">
                <a16:creationId xmlns:a16="http://schemas.microsoft.com/office/drawing/2014/main" id="{0DEB3030-F3B6-4C1B-B926-CCF3554BCA51}"/>
              </a:ext>
            </a:extLst>
          </p:cNvPr>
          <p:cNvSpPr/>
          <p:nvPr/>
        </p:nvSpPr>
        <p:spPr>
          <a:xfrm>
            <a:off x="5704177" y="5757286"/>
            <a:ext cx="572655" cy="572655"/>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1" name="Picture 10" descr="A picture containing drawing&#10;&#10;Description automatically generated">
            <a:extLst>
              <a:ext uri="{FF2B5EF4-FFF2-40B4-BE49-F238E27FC236}">
                <a16:creationId xmlns:a16="http://schemas.microsoft.com/office/drawing/2014/main" id="{0DA2CD37-1E74-4378-922C-CB54CCE1FC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4761" y="5229225"/>
            <a:ext cx="2809875" cy="1628775"/>
          </a:xfrm>
          <a:prstGeom prst="rect">
            <a:avLst/>
          </a:prstGeom>
        </p:spPr>
      </p:pic>
    </p:spTree>
    <p:extLst>
      <p:ext uri="{BB962C8B-B14F-4D97-AF65-F5344CB8AC3E}">
        <p14:creationId xmlns:p14="http://schemas.microsoft.com/office/powerpoint/2010/main" val="1093960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r>
              <a:rPr lang="en-US" altLang="zh-TW" dirty="0"/>
              <a:t>2019 AI </a:t>
            </a:r>
            <a:r>
              <a:rPr lang="zh-TW" altLang="en-US" dirty="0"/>
              <a:t>新銳領航者競賽 </a:t>
            </a:r>
            <a:r>
              <a:rPr lang="en-US" altLang="zh-TW" dirty="0"/>
              <a:t>– </a:t>
            </a:r>
            <a:r>
              <a:rPr lang="zh-TW" altLang="en-US" dirty="0"/>
              <a:t>長榮航空組</a:t>
            </a:r>
          </a:p>
        </p:txBody>
      </p:sp>
      <p:pic>
        <p:nvPicPr>
          <p:cNvPr id="8" name="Content Placeholder 7" descr="A screenshot of a cell phone&#10;&#10;Description automatically generated">
            <a:extLst>
              <a:ext uri="{FF2B5EF4-FFF2-40B4-BE49-F238E27FC236}">
                <a16:creationId xmlns:a16="http://schemas.microsoft.com/office/drawing/2014/main" id="{8858840B-39DB-445C-9D95-B7737763411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31662" y="2154101"/>
            <a:ext cx="5762814" cy="3441954"/>
          </a:xfrm>
        </p:spPr>
      </p:pic>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fld id="{8C2C10E9-B87C-4A90-BA8E-1C6CECF6E988}"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a:t>2019 TMU GIDS Seminar final presentation</a:t>
            </a:r>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fld id="{BD266BE7-899D-4075-917F-DBDE33B6B692}" type="slidenum">
              <a:rPr lang="en-US" altLang="zh-TW" smtClean="0"/>
              <a:t>5</a:t>
            </a:fld>
            <a:endParaRPr lang="en-US" altLang="zh-TW"/>
          </a:p>
        </p:txBody>
      </p:sp>
      <p:pic>
        <p:nvPicPr>
          <p:cNvPr id="12" name="Picture 11" descr="A screenshot of text&#10;&#10;Description automatically generated">
            <a:extLst>
              <a:ext uri="{FF2B5EF4-FFF2-40B4-BE49-F238E27FC236}">
                <a16:creationId xmlns:a16="http://schemas.microsoft.com/office/drawing/2014/main" id="{B811FF9A-B0C3-4AC5-8FEC-FE583AD253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37215" y="2154101"/>
            <a:ext cx="5238499" cy="3658070"/>
          </a:xfrm>
          <a:prstGeom prst="rect">
            <a:avLst/>
          </a:prstGeom>
        </p:spPr>
      </p:pic>
    </p:spTree>
    <p:extLst>
      <p:ext uri="{BB962C8B-B14F-4D97-AF65-F5344CB8AC3E}">
        <p14:creationId xmlns:p14="http://schemas.microsoft.com/office/powerpoint/2010/main" val="236380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B5C83-8BB2-40A2-BA05-96C6D4C6BFF7}"/>
              </a:ext>
            </a:extLst>
          </p:cNvPr>
          <p:cNvSpPr>
            <a:spLocks noGrp="1"/>
          </p:cNvSpPr>
          <p:nvPr>
            <p:ph type="title"/>
          </p:nvPr>
        </p:nvSpPr>
        <p:spPr/>
        <p:txBody>
          <a:bodyPr/>
          <a:lstStyle/>
          <a:p>
            <a:r>
              <a:rPr lang="en-US" altLang="zh-TW" dirty="0"/>
              <a:t>AI CUP 2019 (1/2)</a:t>
            </a:r>
            <a:endParaRPr lang="zh-TW" altLang="en-US" dirty="0"/>
          </a:p>
        </p:txBody>
      </p:sp>
      <p:sp>
        <p:nvSpPr>
          <p:cNvPr id="3" name="Content Placeholder 2">
            <a:extLst>
              <a:ext uri="{FF2B5EF4-FFF2-40B4-BE49-F238E27FC236}">
                <a16:creationId xmlns:a16="http://schemas.microsoft.com/office/drawing/2014/main" id="{57CD865A-1B70-4A7A-B98D-73B5F4FA585E}"/>
              </a:ext>
            </a:extLst>
          </p:cNvPr>
          <p:cNvSpPr>
            <a:spLocks noGrp="1"/>
          </p:cNvSpPr>
          <p:nvPr>
            <p:ph idx="1"/>
          </p:nvPr>
        </p:nvSpPr>
        <p:spPr/>
        <p:txBody>
          <a:bodyPr>
            <a:normAutofit lnSpcReduction="10000"/>
          </a:bodyPr>
          <a:lstStyle/>
          <a:p>
            <a:r>
              <a:rPr lang="zh-TW" altLang="en-US" dirty="0">
                <a:hlinkClick r:id="rId2"/>
              </a:rPr>
              <a:t>教育部全國大專校院人工智慧競賽</a:t>
            </a:r>
            <a:r>
              <a:rPr lang="en-US" altLang="zh-TW" dirty="0">
                <a:hlinkClick r:id="rId2"/>
              </a:rPr>
              <a:t>(AI CUP 2019)-</a:t>
            </a:r>
            <a:r>
              <a:rPr lang="zh-TW" altLang="en-US" dirty="0">
                <a:hlinkClick r:id="rId2"/>
              </a:rPr>
              <a:t>人工智慧論文機器閱讀競賽之論文分類 </a:t>
            </a:r>
            <a:endParaRPr lang="en-US" altLang="zh-TW" dirty="0"/>
          </a:p>
          <a:p>
            <a:r>
              <a:rPr lang="zh-TW" altLang="en-US" dirty="0"/>
              <a:t>競賽目標 </a:t>
            </a:r>
            <a:r>
              <a:rPr lang="en-US" altLang="zh-TW" dirty="0"/>
              <a:t>:</a:t>
            </a:r>
            <a:r>
              <a:rPr lang="zh-TW" altLang="en-US" dirty="0"/>
              <a:t> 從</a:t>
            </a:r>
            <a:r>
              <a:rPr lang="en-US" altLang="zh-TW" dirty="0" err="1"/>
              <a:t>arXiv</a:t>
            </a:r>
            <a:r>
              <a:rPr lang="zh-TW" altLang="en-US" dirty="0"/>
              <a:t>的電腦科學相關論文摘要，預測出摘要所屬的類別</a:t>
            </a:r>
            <a:r>
              <a:rPr lang="en-US" altLang="zh-TW" dirty="0"/>
              <a:t>(Theoretical Paper, Engineering Paper, Empirical Paper, Others)</a:t>
            </a:r>
            <a:r>
              <a:rPr lang="zh-TW" altLang="en-US" dirty="0"/>
              <a:t>。需注意的是摘要可以有多個分類，例如</a:t>
            </a:r>
            <a:r>
              <a:rPr lang="en-US" altLang="zh-TW" dirty="0"/>
              <a:t>: </a:t>
            </a:r>
            <a:r>
              <a:rPr lang="zh-TW" altLang="en-US" dirty="0"/>
              <a:t>摘要可以同時是</a:t>
            </a:r>
            <a:r>
              <a:rPr lang="en-US" altLang="zh-TW" dirty="0"/>
              <a:t>Theoretical Paper</a:t>
            </a:r>
            <a:r>
              <a:rPr lang="zh-TW" altLang="en-US" dirty="0"/>
              <a:t>和</a:t>
            </a:r>
            <a:r>
              <a:rPr lang="en-US" altLang="zh-TW" dirty="0"/>
              <a:t>Engineering Paper</a:t>
            </a:r>
            <a:r>
              <a:rPr lang="zh-TW" altLang="en-US" dirty="0"/>
              <a:t>。</a:t>
            </a:r>
            <a:endParaRPr lang="en-US" altLang="zh-TW" dirty="0"/>
          </a:p>
          <a:p>
            <a:r>
              <a:rPr lang="en-US" altLang="zh-TW" dirty="0"/>
              <a:t>Goal : From the abstract of </a:t>
            </a:r>
            <a:r>
              <a:rPr lang="en-US" altLang="zh-TW" dirty="0" err="1"/>
              <a:t>arXiv</a:t>
            </a:r>
            <a:r>
              <a:rPr lang="en-US" altLang="zh-TW" dirty="0"/>
              <a:t> computer science related paper, predicting the categories to which the abstract belongs (Theoretical Paper, Engineering Paper, Empirical Paper, Others). It should be noted that the abstract can have multiple categories, for example: The abstract can be both Theoretical Paper and Engineering Paper.</a:t>
            </a:r>
            <a:endParaRPr lang="zh-TW" altLang="en-US" dirty="0"/>
          </a:p>
        </p:txBody>
      </p:sp>
      <p:sp>
        <p:nvSpPr>
          <p:cNvPr id="4" name="Date Placeholder 3">
            <a:extLst>
              <a:ext uri="{FF2B5EF4-FFF2-40B4-BE49-F238E27FC236}">
                <a16:creationId xmlns:a16="http://schemas.microsoft.com/office/drawing/2014/main" id="{7E553AC3-6E99-4DF5-9164-766856195B90}"/>
              </a:ext>
            </a:extLst>
          </p:cNvPr>
          <p:cNvSpPr>
            <a:spLocks noGrp="1"/>
          </p:cNvSpPr>
          <p:nvPr>
            <p:ph type="dt" sz="half" idx="10"/>
          </p:nvPr>
        </p:nvSpPr>
        <p:spPr/>
        <p:txBody>
          <a:bodyPr/>
          <a:lstStyle/>
          <a:p>
            <a:fld id="{64FD13EB-7414-42D9-A5C7-6649324CFDB7}" type="datetime1">
              <a:rPr lang="en-US" altLang="zh-TW" smtClean="0"/>
              <a:t>12/18/2019</a:t>
            </a:fld>
            <a:endParaRPr lang="en-US"/>
          </a:p>
        </p:txBody>
      </p:sp>
      <p:sp>
        <p:nvSpPr>
          <p:cNvPr id="5" name="Footer Placeholder 4">
            <a:extLst>
              <a:ext uri="{FF2B5EF4-FFF2-40B4-BE49-F238E27FC236}">
                <a16:creationId xmlns:a16="http://schemas.microsoft.com/office/drawing/2014/main" id="{6EF4F5B1-93C1-4CA7-B249-1652EFF59E78}"/>
              </a:ext>
            </a:extLst>
          </p:cNvPr>
          <p:cNvSpPr>
            <a:spLocks noGrp="1"/>
          </p:cNvSpPr>
          <p:nvPr>
            <p:ph type="ftr" sz="quarter" idx="11"/>
          </p:nvPr>
        </p:nvSpPr>
        <p:spPr/>
        <p:txBody>
          <a:bodyPr/>
          <a:lstStyle/>
          <a:p>
            <a:r>
              <a:rPr lang="en-US"/>
              <a:t>2019 TMU GIDS Seminar final presentation</a:t>
            </a:r>
          </a:p>
        </p:txBody>
      </p:sp>
      <p:sp>
        <p:nvSpPr>
          <p:cNvPr id="6" name="Slide Number Placeholder 5">
            <a:extLst>
              <a:ext uri="{FF2B5EF4-FFF2-40B4-BE49-F238E27FC236}">
                <a16:creationId xmlns:a16="http://schemas.microsoft.com/office/drawing/2014/main" id="{2FEBBE54-ECE4-4EA4-9618-572E92C08A13}"/>
              </a:ext>
            </a:extLst>
          </p:cNvPr>
          <p:cNvSpPr>
            <a:spLocks noGrp="1"/>
          </p:cNvSpPr>
          <p:nvPr>
            <p:ph type="sldNum" sz="quarter" idx="12"/>
          </p:nvPr>
        </p:nvSpPr>
        <p:spPr/>
        <p:txBody>
          <a:bodyPr/>
          <a:lstStyle/>
          <a:p>
            <a:fld id="{BD266BE7-899D-4075-917F-DBDE33B6B692}" type="slidenum">
              <a:rPr lang="en-US" altLang="zh-TW" smtClean="0"/>
              <a:t>6</a:t>
            </a:fld>
            <a:endParaRPr lang="en-US" altLang="zh-TW"/>
          </a:p>
        </p:txBody>
      </p:sp>
    </p:spTree>
    <p:extLst>
      <p:ext uri="{BB962C8B-B14F-4D97-AF65-F5344CB8AC3E}">
        <p14:creationId xmlns:p14="http://schemas.microsoft.com/office/powerpoint/2010/main" val="634049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25FDA-6583-4A09-8480-15E20C052414}"/>
              </a:ext>
            </a:extLst>
          </p:cNvPr>
          <p:cNvSpPr>
            <a:spLocks noGrp="1"/>
          </p:cNvSpPr>
          <p:nvPr>
            <p:ph type="title"/>
          </p:nvPr>
        </p:nvSpPr>
        <p:spPr/>
        <p:txBody>
          <a:bodyPr/>
          <a:lstStyle/>
          <a:p>
            <a:r>
              <a:rPr lang="en-US" altLang="zh-TW" dirty="0"/>
              <a:t>AI CUP 2019 (1/3) (2/3)</a:t>
            </a:r>
            <a:endParaRPr lang="zh-TW" altLang="en-US" dirty="0"/>
          </a:p>
        </p:txBody>
      </p:sp>
      <p:pic>
        <p:nvPicPr>
          <p:cNvPr id="8" name="Content Placeholder 7" descr="A close up of a map&#10;&#10;Description automatically generated">
            <a:extLst>
              <a:ext uri="{FF2B5EF4-FFF2-40B4-BE49-F238E27FC236}">
                <a16:creationId xmlns:a16="http://schemas.microsoft.com/office/drawing/2014/main" id="{2C098D68-9F3D-431E-9C39-AF88F8D960EB}"/>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466343"/>
            <a:ext cx="5338013" cy="3024988"/>
          </a:xfrm>
        </p:spPr>
      </p:pic>
      <p:sp>
        <p:nvSpPr>
          <p:cNvPr id="4" name="Date Placeholder 3">
            <a:extLst>
              <a:ext uri="{FF2B5EF4-FFF2-40B4-BE49-F238E27FC236}">
                <a16:creationId xmlns:a16="http://schemas.microsoft.com/office/drawing/2014/main" id="{68213C15-B97A-47C5-93B2-01792D5809A9}"/>
              </a:ext>
            </a:extLst>
          </p:cNvPr>
          <p:cNvSpPr>
            <a:spLocks noGrp="1"/>
          </p:cNvSpPr>
          <p:nvPr>
            <p:ph type="dt" sz="half" idx="10"/>
          </p:nvPr>
        </p:nvSpPr>
        <p:spPr/>
        <p:txBody>
          <a:bodyPr/>
          <a:lstStyle/>
          <a:p>
            <a:fld id="{3B11CD0B-20CA-4021-9D2A-1D6FB0D5C2F7}" type="datetime1">
              <a:rPr lang="en-US" altLang="zh-TW" smtClean="0"/>
              <a:t>12/18/2019</a:t>
            </a:fld>
            <a:endParaRPr lang="en-US"/>
          </a:p>
        </p:txBody>
      </p:sp>
      <p:sp>
        <p:nvSpPr>
          <p:cNvPr id="5" name="Footer Placeholder 4">
            <a:extLst>
              <a:ext uri="{FF2B5EF4-FFF2-40B4-BE49-F238E27FC236}">
                <a16:creationId xmlns:a16="http://schemas.microsoft.com/office/drawing/2014/main" id="{0B4B2FA1-54C0-4DD3-AAC1-EBE4F54A40A0}"/>
              </a:ext>
            </a:extLst>
          </p:cNvPr>
          <p:cNvSpPr>
            <a:spLocks noGrp="1"/>
          </p:cNvSpPr>
          <p:nvPr>
            <p:ph type="ftr" sz="quarter" idx="11"/>
          </p:nvPr>
        </p:nvSpPr>
        <p:spPr/>
        <p:txBody>
          <a:bodyPr/>
          <a:lstStyle/>
          <a:p>
            <a:r>
              <a:rPr lang="en-US"/>
              <a:t>2019 TMU GIDS Seminar final presentation</a:t>
            </a:r>
          </a:p>
        </p:txBody>
      </p:sp>
      <p:sp>
        <p:nvSpPr>
          <p:cNvPr id="6" name="Slide Number Placeholder 5">
            <a:extLst>
              <a:ext uri="{FF2B5EF4-FFF2-40B4-BE49-F238E27FC236}">
                <a16:creationId xmlns:a16="http://schemas.microsoft.com/office/drawing/2014/main" id="{E672B7F1-03B5-4D73-B62A-096A3A7EBC01}"/>
              </a:ext>
            </a:extLst>
          </p:cNvPr>
          <p:cNvSpPr>
            <a:spLocks noGrp="1"/>
          </p:cNvSpPr>
          <p:nvPr>
            <p:ph type="sldNum" sz="quarter" idx="12"/>
          </p:nvPr>
        </p:nvSpPr>
        <p:spPr/>
        <p:txBody>
          <a:bodyPr/>
          <a:lstStyle/>
          <a:p>
            <a:fld id="{BD266BE7-899D-4075-917F-DBDE33B6B692}" type="slidenum">
              <a:rPr lang="en-US" altLang="zh-TW" smtClean="0"/>
              <a:t>7</a:t>
            </a:fld>
            <a:endParaRPr lang="en-US" altLang="zh-TW"/>
          </a:p>
        </p:txBody>
      </p:sp>
      <p:pic>
        <p:nvPicPr>
          <p:cNvPr id="10" name="Picture 9" descr="A picture containing screenshot, drawing&#10;&#10;Description automatically generated">
            <a:extLst>
              <a:ext uri="{FF2B5EF4-FFF2-40B4-BE49-F238E27FC236}">
                <a16:creationId xmlns:a16="http://schemas.microsoft.com/office/drawing/2014/main" id="{E42B63BF-9DBA-4099-9708-0CABF01C55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3660962"/>
            <a:ext cx="5338013" cy="3311225"/>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013498E3-3220-490A-8BD5-D17010C4587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90360" y="2880968"/>
            <a:ext cx="6499066" cy="3024988"/>
          </a:xfrm>
          <a:prstGeom prst="rect">
            <a:avLst/>
          </a:prstGeom>
        </p:spPr>
      </p:pic>
    </p:spTree>
    <p:extLst>
      <p:ext uri="{BB962C8B-B14F-4D97-AF65-F5344CB8AC3E}">
        <p14:creationId xmlns:p14="http://schemas.microsoft.com/office/powerpoint/2010/main" val="368268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231BD-A5A9-452D-9B0D-F9817B6BEDD6}"/>
              </a:ext>
            </a:extLst>
          </p:cNvPr>
          <p:cNvSpPr>
            <a:spLocks noGrp="1"/>
          </p:cNvSpPr>
          <p:nvPr>
            <p:ph type="title"/>
          </p:nvPr>
        </p:nvSpPr>
        <p:spPr/>
        <p:txBody>
          <a:bodyPr/>
          <a:lstStyle/>
          <a:p>
            <a:r>
              <a:rPr lang="en-US" altLang="zh-TW" dirty="0"/>
              <a:t>NTCIR-15 (NII Testbed Community for Information access Research)</a:t>
            </a:r>
            <a:endParaRPr lang="zh-TW" altLang="en-US" dirty="0"/>
          </a:p>
        </p:txBody>
      </p:sp>
      <p:sp>
        <p:nvSpPr>
          <p:cNvPr id="3" name="Content Placeholder 2">
            <a:extLst>
              <a:ext uri="{FF2B5EF4-FFF2-40B4-BE49-F238E27FC236}">
                <a16:creationId xmlns:a16="http://schemas.microsoft.com/office/drawing/2014/main" id="{BFDDBA34-8C2C-47E5-80E0-7838049FD652}"/>
              </a:ext>
            </a:extLst>
          </p:cNvPr>
          <p:cNvSpPr>
            <a:spLocks noGrp="1"/>
          </p:cNvSpPr>
          <p:nvPr>
            <p:ph idx="1"/>
          </p:nvPr>
        </p:nvSpPr>
        <p:spPr/>
        <p:txBody>
          <a:bodyPr>
            <a:normAutofit fontScale="62500" lnSpcReduction="20000"/>
          </a:bodyPr>
          <a:lstStyle/>
          <a:p>
            <a:r>
              <a:rPr lang="zh-TW" altLang="en-US" dirty="0"/>
              <a:t>競賽目標 </a:t>
            </a:r>
            <a:r>
              <a:rPr lang="en-US" altLang="zh-TW" dirty="0"/>
              <a:t>:</a:t>
            </a:r>
          </a:p>
          <a:p>
            <a:pPr marL="0" indent="0">
              <a:buNone/>
            </a:pPr>
            <a:r>
              <a:rPr lang="zh-TW" altLang="en-US" dirty="0"/>
              <a:t>自</a:t>
            </a:r>
            <a:r>
              <a:rPr lang="en-US" altLang="zh-TW" dirty="0"/>
              <a:t>1997</a:t>
            </a:r>
            <a:r>
              <a:rPr lang="zh-TW" altLang="en-US" dirty="0"/>
              <a:t>年以來，</a:t>
            </a:r>
            <a:r>
              <a:rPr lang="en-US" altLang="zh-TW" dirty="0"/>
              <a:t>NTCIR</a:t>
            </a:r>
            <a:r>
              <a:rPr lang="zh-TW" altLang="en-US" dirty="0"/>
              <a:t>項目一直致力於增強信息訪問（</a:t>
            </a:r>
            <a:r>
              <a:rPr lang="en-US" altLang="zh-TW" dirty="0"/>
              <a:t>IA</a:t>
            </a:r>
            <a:r>
              <a:rPr lang="zh-TW" altLang="en-US" dirty="0"/>
              <a:t>）技術的研究工作，例如資訊檢索（</a:t>
            </a:r>
            <a:r>
              <a:rPr lang="en-US" altLang="zh-TW" dirty="0"/>
              <a:t>IR</a:t>
            </a:r>
            <a:r>
              <a:rPr lang="zh-TW" altLang="en-US" dirty="0"/>
              <a:t>），文本摘要，資訊提取（</a:t>
            </a:r>
            <a:r>
              <a:rPr lang="en-US" altLang="zh-TW" dirty="0"/>
              <a:t>IE</a:t>
            </a:r>
            <a:r>
              <a:rPr lang="zh-TW" altLang="en-US" dirty="0"/>
              <a:t>）和問題解答（</a:t>
            </a:r>
            <a:r>
              <a:rPr lang="en-US" altLang="zh-TW" dirty="0"/>
              <a:t>QA</a:t>
            </a:r>
            <a:r>
              <a:rPr lang="zh-TW" altLang="en-US" dirty="0"/>
              <a:t>）技術。其一般目的是：提供研究基礎架構，使研究人員可以對</a:t>
            </a:r>
            <a:r>
              <a:rPr lang="en-US" altLang="zh-TW" dirty="0"/>
              <a:t>IA</a:t>
            </a:r>
            <a:r>
              <a:rPr lang="zh-TW" altLang="en-US" dirty="0"/>
              <a:t>技術進行大規模評估；組成一個研究社區，在其中共享和交換基於可比實驗結果的發現；並制定</a:t>
            </a:r>
            <a:r>
              <a:rPr lang="en-US" altLang="zh-TW" dirty="0"/>
              <a:t>IA</a:t>
            </a:r>
            <a:r>
              <a:rPr lang="zh-TW" altLang="en-US" dirty="0"/>
              <a:t>技術的評估方法和性能度量。</a:t>
            </a:r>
            <a:endParaRPr lang="en-US" altLang="zh-TW" dirty="0"/>
          </a:p>
          <a:p>
            <a:r>
              <a:rPr lang="zh-TW" altLang="en-US" dirty="0"/>
              <a:t> </a:t>
            </a:r>
            <a:r>
              <a:rPr lang="en-US" altLang="zh-TW" dirty="0"/>
              <a:t>NTCIR-15</a:t>
            </a:r>
            <a:r>
              <a:rPr lang="zh-TW" altLang="en-US" dirty="0"/>
              <a:t>特別著重於</a:t>
            </a:r>
            <a:r>
              <a:rPr lang="en-US" altLang="zh-TW" dirty="0"/>
              <a:t>IA</a:t>
            </a:r>
            <a:r>
              <a:rPr lang="zh-TW" altLang="en-US" dirty="0"/>
              <a:t>技術的兩個主題。</a:t>
            </a:r>
            <a:endParaRPr lang="en-US" altLang="zh-TW" dirty="0"/>
          </a:p>
          <a:p>
            <a:pPr lvl="1"/>
            <a:r>
              <a:rPr lang="zh-TW" altLang="en-US" dirty="0"/>
              <a:t>資訊檢索：傳統及其他（</a:t>
            </a:r>
            <a:r>
              <a:rPr lang="en-US" altLang="zh-TW" dirty="0" err="1"/>
              <a:t>DialEval</a:t>
            </a:r>
            <a:r>
              <a:rPr lang="zh-TW" altLang="en-US" dirty="0"/>
              <a:t>，</a:t>
            </a:r>
            <a:r>
              <a:rPr lang="en-US" altLang="zh-TW" dirty="0"/>
              <a:t>WWW-3</a:t>
            </a:r>
            <a:r>
              <a:rPr lang="zh-TW" altLang="en-US" dirty="0"/>
              <a:t>，數據搜索和</a:t>
            </a:r>
            <a:r>
              <a:rPr lang="en-US" altLang="zh-TW" dirty="0"/>
              <a:t>MART</a:t>
            </a:r>
            <a:r>
              <a:rPr lang="zh-TW" altLang="en-US" dirty="0"/>
              <a:t>）</a:t>
            </a:r>
            <a:endParaRPr lang="en-US" altLang="zh-TW" dirty="0"/>
          </a:p>
          <a:p>
            <a:pPr lvl="1"/>
            <a:r>
              <a:rPr lang="zh-TW" altLang="en-US" dirty="0"/>
              <a:t>從文本中獲取知識（</a:t>
            </a:r>
            <a:r>
              <a:rPr lang="en-US" altLang="zh-TW" dirty="0"/>
              <a:t>FinNum-2</a:t>
            </a:r>
            <a:r>
              <a:rPr lang="zh-TW" altLang="en-US" dirty="0"/>
              <a:t>，</a:t>
            </a:r>
            <a:r>
              <a:rPr lang="en-US" altLang="zh-TW" dirty="0"/>
              <a:t>QA Lab-PoliInfo-2</a:t>
            </a:r>
            <a:r>
              <a:rPr lang="zh-TW" altLang="en-US" dirty="0"/>
              <a:t>和</a:t>
            </a:r>
            <a:r>
              <a:rPr lang="en-US" altLang="zh-TW" dirty="0"/>
              <a:t>SHINRA2020-ML</a:t>
            </a:r>
            <a:r>
              <a:rPr lang="zh-TW" altLang="en-US" dirty="0"/>
              <a:t>）</a:t>
            </a:r>
            <a:endParaRPr lang="en-US" altLang="zh-TW" dirty="0"/>
          </a:p>
          <a:p>
            <a:r>
              <a:rPr lang="en-US" altLang="zh-TW" dirty="0"/>
              <a:t>Goal :</a:t>
            </a:r>
          </a:p>
          <a:p>
            <a:pPr marL="0" indent="0" fontAlgn="base">
              <a:buNone/>
            </a:pPr>
            <a:r>
              <a:rPr lang="en-US" dirty="0"/>
              <a:t>Since 1997, the NTCIR project has promoted research efforts for enhancing Information Access (IA) technologies such as Information Retrieval (IR), Text Summarization, Information Extraction (IE), and Question Answering (QA) techniques. Its general purposes are to: Offer research infrastructure that allows researchers to conduct a large-scale evaluation of IA technologies</a:t>
            </a:r>
            <a:r>
              <a:rPr lang="zh-TW" altLang="en-US" dirty="0"/>
              <a:t>；</a:t>
            </a:r>
            <a:r>
              <a:rPr lang="en-US" dirty="0"/>
              <a:t>Form a research community in which findings based on comparable experimental results are shared and exchanged</a:t>
            </a:r>
            <a:r>
              <a:rPr lang="zh-TW" altLang="en-US" dirty="0"/>
              <a:t>；</a:t>
            </a:r>
            <a:r>
              <a:rPr lang="en-US" dirty="0"/>
              <a:t>Develop evaluation methodologies and performance measures of IA technologies.</a:t>
            </a:r>
          </a:p>
          <a:p>
            <a:pPr fontAlgn="base"/>
            <a:r>
              <a:rPr lang="en-US" dirty="0"/>
              <a:t>In particular, the NTCIR-15 focuses on two topics on IA technology mainly;</a:t>
            </a:r>
          </a:p>
          <a:p>
            <a:pPr lvl="1" fontAlgn="base"/>
            <a:r>
              <a:rPr lang="en-US" dirty="0"/>
              <a:t>IR: Traditional and beyond (</a:t>
            </a:r>
            <a:r>
              <a:rPr lang="en-US" dirty="0" err="1"/>
              <a:t>DialEval</a:t>
            </a:r>
            <a:r>
              <a:rPr lang="en-US" dirty="0"/>
              <a:t>, WWW-3, Data Search, and MART)</a:t>
            </a:r>
          </a:p>
          <a:p>
            <a:pPr lvl="1" fontAlgn="base"/>
            <a:r>
              <a:rPr lang="en-US" dirty="0"/>
              <a:t>Harvesting knowledge from text (FinNum-2, QA Lab-PoliInfo-2, and SHINRA2020-ML)</a:t>
            </a:r>
          </a:p>
          <a:p>
            <a:pPr marL="0" indent="0" fontAlgn="base">
              <a:buNone/>
            </a:pPr>
            <a:endParaRPr lang="en-US" dirty="0"/>
          </a:p>
          <a:p>
            <a:endParaRPr lang="en-US" altLang="zh-TW" dirty="0"/>
          </a:p>
          <a:p>
            <a:endParaRPr lang="en-US" altLang="zh-TW" dirty="0"/>
          </a:p>
          <a:p>
            <a:endParaRPr lang="en-US" altLang="zh-TW" dirty="0"/>
          </a:p>
          <a:p>
            <a:endParaRPr lang="zh-TW" altLang="en-US" dirty="0"/>
          </a:p>
        </p:txBody>
      </p:sp>
      <p:sp>
        <p:nvSpPr>
          <p:cNvPr id="4" name="Date Placeholder 3">
            <a:extLst>
              <a:ext uri="{FF2B5EF4-FFF2-40B4-BE49-F238E27FC236}">
                <a16:creationId xmlns:a16="http://schemas.microsoft.com/office/drawing/2014/main" id="{6FA2D1AD-AAA8-4373-98A3-221C7E851C88}"/>
              </a:ext>
            </a:extLst>
          </p:cNvPr>
          <p:cNvSpPr>
            <a:spLocks noGrp="1"/>
          </p:cNvSpPr>
          <p:nvPr>
            <p:ph type="dt" sz="half" idx="10"/>
          </p:nvPr>
        </p:nvSpPr>
        <p:spPr/>
        <p:txBody>
          <a:bodyPr/>
          <a:lstStyle/>
          <a:p>
            <a:fld id="{4DEA4C75-F720-4A1E-BDD9-94EC73707482}" type="datetime1">
              <a:rPr lang="en-US" altLang="zh-TW" smtClean="0"/>
              <a:t>12/18/2019</a:t>
            </a:fld>
            <a:endParaRPr lang="en-US"/>
          </a:p>
        </p:txBody>
      </p:sp>
      <p:sp>
        <p:nvSpPr>
          <p:cNvPr id="5" name="Footer Placeholder 4">
            <a:extLst>
              <a:ext uri="{FF2B5EF4-FFF2-40B4-BE49-F238E27FC236}">
                <a16:creationId xmlns:a16="http://schemas.microsoft.com/office/drawing/2014/main" id="{532D0D39-8EDF-4ABB-9E50-BBA8E2A0E622}"/>
              </a:ext>
            </a:extLst>
          </p:cNvPr>
          <p:cNvSpPr>
            <a:spLocks noGrp="1"/>
          </p:cNvSpPr>
          <p:nvPr>
            <p:ph type="ftr" sz="quarter" idx="11"/>
          </p:nvPr>
        </p:nvSpPr>
        <p:spPr/>
        <p:txBody>
          <a:bodyPr/>
          <a:lstStyle/>
          <a:p>
            <a:r>
              <a:rPr lang="en-US"/>
              <a:t>2019 TMU GIDS Seminar final presentation</a:t>
            </a:r>
          </a:p>
        </p:txBody>
      </p:sp>
      <p:sp>
        <p:nvSpPr>
          <p:cNvPr id="6" name="Slide Number Placeholder 5">
            <a:extLst>
              <a:ext uri="{FF2B5EF4-FFF2-40B4-BE49-F238E27FC236}">
                <a16:creationId xmlns:a16="http://schemas.microsoft.com/office/drawing/2014/main" id="{51170F8F-586F-43C0-88C9-95D8D7A7EA97}"/>
              </a:ext>
            </a:extLst>
          </p:cNvPr>
          <p:cNvSpPr>
            <a:spLocks noGrp="1"/>
          </p:cNvSpPr>
          <p:nvPr>
            <p:ph type="sldNum" sz="quarter" idx="12"/>
          </p:nvPr>
        </p:nvSpPr>
        <p:spPr/>
        <p:txBody>
          <a:bodyPr/>
          <a:lstStyle/>
          <a:p>
            <a:fld id="{BD266BE7-899D-4075-917F-DBDE33B6B692}" type="slidenum">
              <a:rPr lang="en-US" altLang="zh-TW" smtClean="0"/>
              <a:t>8</a:t>
            </a:fld>
            <a:endParaRPr lang="en-US" altLang="zh-TW"/>
          </a:p>
        </p:txBody>
      </p:sp>
    </p:spTree>
    <p:extLst>
      <p:ext uri="{BB962C8B-B14F-4D97-AF65-F5344CB8AC3E}">
        <p14:creationId xmlns:p14="http://schemas.microsoft.com/office/powerpoint/2010/main" val="4127108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altLang="zh-TW" dirty="0"/>
              <a:t>Paper Review</a:t>
            </a:r>
            <a:endParaRPr lang="zh-TW" altLang="en-US" dirty="0"/>
          </a:p>
        </p:txBody>
      </p:sp>
      <p:sp>
        <p:nvSpPr>
          <p:cNvPr id="14" name="Text Placeholder 2"/>
          <p:cNvSpPr>
            <a:spLocks noGrp="1"/>
          </p:cNvSpPr>
          <p:nvPr>
            <p:ph type="body" idx="1"/>
          </p:nvPr>
        </p:nvSpPr>
        <p:spPr/>
        <p:txBody>
          <a:bodyPr/>
          <a:lstStyle/>
          <a:p>
            <a:pPr marL="342900" indent="-342900">
              <a:buFont typeface="Arial" panose="020B0604020202020204" pitchFamily="34" charset="0"/>
              <a:buChar char="•"/>
            </a:pPr>
            <a:r>
              <a:rPr lang="en-US" altLang="zh-TW" dirty="0"/>
              <a:t>Medical text Embedding</a:t>
            </a:r>
          </a:p>
          <a:p>
            <a:pPr marL="342900" indent="-342900">
              <a:buFont typeface="Arial" panose="020B0604020202020204" pitchFamily="34" charset="0"/>
              <a:buChar char="•"/>
            </a:pPr>
            <a:r>
              <a:rPr lang="en-US" altLang="zh-TW" dirty="0"/>
              <a:t>Cross-lingual Embedding</a:t>
            </a:r>
          </a:p>
          <a:p>
            <a:pPr marL="342900" indent="-342900">
              <a:buFont typeface="Arial" panose="020B0604020202020204" pitchFamily="34" charset="0"/>
              <a:buChar char="•"/>
            </a:pPr>
            <a:r>
              <a:rPr lang="en-US" altLang="zh-TW" dirty="0"/>
              <a:t>Reinforcement Learning</a:t>
            </a:r>
          </a:p>
          <a:p>
            <a:pPr marL="342900" indent="-342900">
              <a:buFont typeface="Arial" panose="020B0604020202020204" pitchFamily="34" charset="0"/>
              <a:buChar char="•"/>
            </a:pPr>
            <a:endParaRPr lang="en-US" altLang="zh-TW" dirty="0"/>
          </a:p>
          <a:p>
            <a:pPr marL="342900" indent="-342900">
              <a:buFont typeface="Arial" panose="020B0604020202020204" pitchFamily="34" charset="0"/>
              <a:buChar char="•"/>
            </a:pPr>
            <a:endParaRPr lang="en-US" dirty="0"/>
          </a:p>
        </p:txBody>
      </p:sp>
      <p:sp>
        <p:nvSpPr>
          <p:cNvPr id="2" name="Date Placeholder 1">
            <a:extLst>
              <a:ext uri="{FF2B5EF4-FFF2-40B4-BE49-F238E27FC236}">
                <a16:creationId xmlns:a16="http://schemas.microsoft.com/office/drawing/2014/main" id="{62DB0FD5-B3AF-469C-B020-D3B90C912594}"/>
              </a:ext>
            </a:extLst>
          </p:cNvPr>
          <p:cNvSpPr>
            <a:spLocks noGrp="1"/>
          </p:cNvSpPr>
          <p:nvPr>
            <p:ph type="dt" sz="half" idx="10"/>
          </p:nvPr>
        </p:nvSpPr>
        <p:spPr/>
        <p:txBody>
          <a:bodyPr/>
          <a:lstStyle/>
          <a:p>
            <a:fld id="{4B46B8D6-3976-4388-9CE4-ED16629A5D87}" type="datetime1">
              <a:rPr lang="en-US" altLang="zh-TW" smtClean="0"/>
              <a:t>12/18/2019</a:t>
            </a:fld>
            <a:endParaRPr lang="en-US"/>
          </a:p>
        </p:txBody>
      </p:sp>
      <p:sp>
        <p:nvSpPr>
          <p:cNvPr id="3" name="Footer Placeholder 2">
            <a:extLst>
              <a:ext uri="{FF2B5EF4-FFF2-40B4-BE49-F238E27FC236}">
                <a16:creationId xmlns:a16="http://schemas.microsoft.com/office/drawing/2014/main" id="{B1D6229E-2CD8-4C79-8433-E1DC2B0769D0}"/>
              </a:ext>
            </a:extLst>
          </p:cNvPr>
          <p:cNvSpPr>
            <a:spLocks noGrp="1"/>
          </p:cNvSpPr>
          <p:nvPr>
            <p:ph type="ftr" sz="quarter" idx="11"/>
          </p:nvPr>
        </p:nvSpPr>
        <p:spPr/>
        <p:txBody>
          <a:bodyPr/>
          <a:lstStyle/>
          <a:p>
            <a:r>
              <a:rPr lang="en-US"/>
              <a:t>2019 TMU GIDS Seminar final presentation</a:t>
            </a:r>
          </a:p>
        </p:txBody>
      </p:sp>
      <p:sp>
        <p:nvSpPr>
          <p:cNvPr id="4" name="Slide Number Placeholder 3">
            <a:extLst>
              <a:ext uri="{FF2B5EF4-FFF2-40B4-BE49-F238E27FC236}">
                <a16:creationId xmlns:a16="http://schemas.microsoft.com/office/drawing/2014/main" id="{BD73C55A-EFD1-4D3D-9F0C-0F0C3F1B622F}"/>
              </a:ext>
            </a:extLst>
          </p:cNvPr>
          <p:cNvSpPr>
            <a:spLocks noGrp="1"/>
          </p:cNvSpPr>
          <p:nvPr>
            <p:ph type="sldNum" sz="quarter" idx="12"/>
          </p:nvPr>
        </p:nvSpPr>
        <p:spPr/>
        <p:txBody>
          <a:bodyPr/>
          <a:lstStyle/>
          <a:p>
            <a:fld id="{BD266BE7-899D-4075-917F-DBDE33B6B692}" type="slidenum">
              <a:rPr lang="en-US" smtClean="0"/>
              <a:pPr/>
              <a:t>9</a:t>
            </a:fld>
            <a:endParaRPr lang="en-US"/>
          </a:p>
        </p:txBody>
      </p:sp>
    </p:spTree>
    <p:extLst>
      <p:ext uri="{BB962C8B-B14F-4D97-AF65-F5344CB8AC3E}">
        <p14:creationId xmlns:p14="http://schemas.microsoft.com/office/powerpoint/2010/main" val="2664121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282</TotalTime>
  <Words>1121</Words>
  <Application>Microsoft Office PowerPoint</Application>
  <PresentationFormat>Widescreen</PresentationFormat>
  <Paragraphs>127</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Franklin Gothic Book</vt:lpstr>
      <vt:lpstr>Franklin Gothic Medium</vt:lpstr>
      <vt:lpstr>Wingdings</vt:lpstr>
      <vt:lpstr>Educational subjects 16x9</vt:lpstr>
      <vt:lpstr>Junior students’ presentation (12/18)</vt:lpstr>
      <vt:lpstr>Content</vt:lpstr>
      <vt:lpstr>Competition</vt:lpstr>
      <vt:lpstr>2019 AI 新銳領航者競賽 – 長榮航空組 (1/2)</vt:lpstr>
      <vt:lpstr>2019 AI 新銳領航者競賽 – 長榮航空組</vt:lpstr>
      <vt:lpstr>AI CUP 2019 (1/2)</vt:lpstr>
      <vt:lpstr>AI CUP 2019 (1/3) (2/3)</vt:lpstr>
      <vt:lpstr>NTCIR-15 (NII Testbed Community for Information access Research)</vt:lpstr>
      <vt:lpstr>Paper Review</vt:lpstr>
      <vt:lpstr>Previous Studies (1/2)</vt:lpstr>
      <vt:lpstr>Previous Studies (2/2)</vt:lpstr>
      <vt:lpstr>Paper Work</vt:lpstr>
      <vt:lpstr>IEA/AIE 2020 conference paper</vt:lpstr>
      <vt:lpstr>IEA/AIE 2020 conference paper</vt:lpstr>
      <vt:lpstr>Thanks for listening !!! Q &amp; 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Junior students’ presentation (12/18)</dc:title>
  <dc:creator>Weber Huang</dc:creator>
  <cp:lastModifiedBy>Weber Huang</cp:lastModifiedBy>
  <cp:revision>47</cp:revision>
  <dcterms:created xsi:type="dcterms:W3CDTF">2019-12-16T07:11:31Z</dcterms:created>
  <dcterms:modified xsi:type="dcterms:W3CDTF">2019-12-18T05:30:03Z</dcterms:modified>
</cp:coreProperties>
</file>

<file path=docProps/thumbnail.jpeg>
</file>